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2"/>
  </p:notesMasterIdLst>
  <p:sldIdLst>
    <p:sldId id="256" r:id="rId2"/>
    <p:sldId id="257" r:id="rId3"/>
    <p:sldId id="258" r:id="rId4"/>
    <p:sldId id="259" r:id="rId5"/>
    <p:sldId id="260" r:id="rId6"/>
    <p:sldId id="306" r:id="rId7"/>
    <p:sldId id="261" r:id="rId8"/>
    <p:sldId id="262" r:id="rId9"/>
    <p:sldId id="263" r:id="rId10"/>
    <p:sldId id="264" r:id="rId11"/>
    <p:sldId id="265" r:id="rId12"/>
    <p:sldId id="268" r:id="rId13"/>
    <p:sldId id="266" r:id="rId14"/>
    <p:sldId id="267" r:id="rId15"/>
    <p:sldId id="269" r:id="rId16"/>
    <p:sldId id="270" r:id="rId17"/>
    <p:sldId id="271" r:id="rId18"/>
    <p:sldId id="272" r:id="rId19"/>
    <p:sldId id="273" r:id="rId20"/>
    <p:sldId id="274" r:id="rId21"/>
    <p:sldId id="275" r:id="rId22"/>
    <p:sldId id="278" r:id="rId23"/>
    <p:sldId id="276" r:id="rId24"/>
    <p:sldId id="277" r:id="rId25"/>
    <p:sldId id="279" r:id="rId26"/>
    <p:sldId id="280" r:id="rId27"/>
    <p:sldId id="283" r:id="rId28"/>
    <p:sldId id="281" r:id="rId29"/>
    <p:sldId id="284" r:id="rId30"/>
    <p:sldId id="282" r:id="rId31"/>
    <p:sldId id="285" r:id="rId32"/>
    <p:sldId id="288" r:id="rId33"/>
    <p:sldId id="286" r:id="rId34"/>
    <p:sldId id="287"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4" r:id="rId50"/>
    <p:sldId id="30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C3114F-F30F-41BF-9238-53E75539B26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605B9A0-AA8A-4760-831D-85BA5B36DDB4}">
      <dgm:prSet/>
      <dgm:spPr/>
      <dgm:t>
        <a:bodyPr/>
        <a:lstStyle/>
        <a:p>
          <a:r>
            <a:rPr lang="en-US" b="1" i="0" baseline="0"/>
            <a:t>Goal Achievement</a:t>
          </a:r>
          <a:r>
            <a:rPr lang="en-US" b="0" i="0" baseline="0"/>
            <a:t> – Helps organizations set clear objectives and achieve them efficiently.</a:t>
          </a:r>
          <a:endParaRPr lang="en-IN"/>
        </a:p>
      </dgm:t>
    </dgm:pt>
    <dgm:pt modelId="{E45CD6FA-B2A9-483A-8081-6A9D3D84AB79}" type="parTrans" cxnId="{5815D3AC-CD94-42EF-9D7D-6ADAF36F9855}">
      <dgm:prSet/>
      <dgm:spPr/>
      <dgm:t>
        <a:bodyPr/>
        <a:lstStyle/>
        <a:p>
          <a:endParaRPr lang="en-IN"/>
        </a:p>
      </dgm:t>
    </dgm:pt>
    <dgm:pt modelId="{667D9A5D-F444-4972-88FC-E250C2724CC6}" type="sibTrans" cxnId="{5815D3AC-CD94-42EF-9D7D-6ADAF36F9855}">
      <dgm:prSet/>
      <dgm:spPr/>
      <dgm:t>
        <a:bodyPr/>
        <a:lstStyle/>
        <a:p>
          <a:endParaRPr lang="en-IN"/>
        </a:p>
      </dgm:t>
    </dgm:pt>
    <dgm:pt modelId="{F8FC6C63-3C91-4661-A4EE-3F797179A28A}">
      <dgm:prSet/>
      <dgm:spPr/>
      <dgm:t>
        <a:bodyPr/>
        <a:lstStyle/>
        <a:p>
          <a:r>
            <a:rPr lang="en-US" b="1" i="0" baseline="0"/>
            <a:t>Efficient Resource Utilization</a:t>
          </a:r>
          <a:r>
            <a:rPr lang="en-US" b="0" i="0" baseline="0"/>
            <a:t> – Ensures optimum use of human, financial, and material resources.</a:t>
          </a:r>
          <a:endParaRPr lang="en-IN"/>
        </a:p>
      </dgm:t>
    </dgm:pt>
    <dgm:pt modelId="{10FFDD53-D738-49CE-95C8-77EC0F6BC496}" type="parTrans" cxnId="{412EE5D2-11F0-401D-BCCC-494F1C7FEA9E}">
      <dgm:prSet/>
      <dgm:spPr/>
      <dgm:t>
        <a:bodyPr/>
        <a:lstStyle/>
        <a:p>
          <a:endParaRPr lang="en-IN"/>
        </a:p>
      </dgm:t>
    </dgm:pt>
    <dgm:pt modelId="{BD0EAE45-D364-48C7-A5E2-000349E62266}" type="sibTrans" cxnId="{412EE5D2-11F0-401D-BCCC-494F1C7FEA9E}">
      <dgm:prSet/>
      <dgm:spPr/>
      <dgm:t>
        <a:bodyPr/>
        <a:lstStyle/>
        <a:p>
          <a:endParaRPr lang="en-IN"/>
        </a:p>
      </dgm:t>
    </dgm:pt>
    <dgm:pt modelId="{1E67DC55-9B06-4FA7-8B35-7D554D653F1D}">
      <dgm:prSet/>
      <dgm:spPr/>
      <dgm:t>
        <a:bodyPr/>
        <a:lstStyle/>
        <a:p>
          <a:r>
            <a:rPr lang="en-US" b="1" i="0" baseline="0"/>
            <a:t>Adaptability</a:t>
          </a:r>
          <a:r>
            <a:rPr lang="en-US" b="0" i="0" baseline="0"/>
            <a:t> – Enables businesses to adapt to changing market trends, technology, and competition.</a:t>
          </a:r>
          <a:endParaRPr lang="en-IN"/>
        </a:p>
      </dgm:t>
    </dgm:pt>
    <dgm:pt modelId="{EE938FD1-A48B-4DC5-8323-04F313FDC79B}" type="parTrans" cxnId="{BD2E0A63-B37C-4CAC-82FF-FA93746E1B20}">
      <dgm:prSet/>
      <dgm:spPr/>
      <dgm:t>
        <a:bodyPr/>
        <a:lstStyle/>
        <a:p>
          <a:endParaRPr lang="en-IN"/>
        </a:p>
      </dgm:t>
    </dgm:pt>
    <dgm:pt modelId="{C2A4194B-6D0C-4C93-8210-A669DC659F33}" type="sibTrans" cxnId="{BD2E0A63-B37C-4CAC-82FF-FA93746E1B20}">
      <dgm:prSet/>
      <dgm:spPr/>
      <dgm:t>
        <a:bodyPr/>
        <a:lstStyle/>
        <a:p>
          <a:endParaRPr lang="en-IN"/>
        </a:p>
      </dgm:t>
    </dgm:pt>
    <dgm:pt modelId="{D196BC67-6EDA-43C9-903D-79CFACCFEF63}">
      <dgm:prSet/>
      <dgm:spPr/>
      <dgm:t>
        <a:bodyPr/>
        <a:lstStyle/>
        <a:p>
          <a:r>
            <a:rPr lang="en-US" b="1" i="0" baseline="0"/>
            <a:t>Employee Motivation</a:t>
          </a:r>
          <a:r>
            <a:rPr lang="en-US" b="0" i="0" baseline="0"/>
            <a:t> – Builds teamwork, boosts morale, and enhances job satisfaction.</a:t>
          </a:r>
          <a:endParaRPr lang="en-IN"/>
        </a:p>
      </dgm:t>
    </dgm:pt>
    <dgm:pt modelId="{C38D8402-F690-4C4B-892D-7014D2A5E274}" type="parTrans" cxnId="{B8FCF7AB-E00B-4164-B9B4-5714FD2D0531}">
      <dgm:prSet/>
      <dgm:spPr/>
      <dgm:t>
        <a:bodyPr/>
        <a:lstStyle/>
        <a:p>
          <a:endParaRPr lang="en-IN"/>
        </a:p>
      </dgm:t>
    </dgm:pt>
    <dgm:pt modelId="{3E9AA415-BA85-433F-A162-133089CEDAE5}" type="sibTrans" cxnId="{B8FCF7AB-E00B-4164-B9B4-5714FD2D0531}">
      <dgm:prSet/>
      <dgm:spPr/>
      <dgm:t>
        <a:bodyPr/>
        <a:lstStyle/>
        <a:p>
          <a:endParaRPr lang="en-IN"/>
        </a:p>
      </dgm:t>
    </dgm:pt>
    <dgm:pt modelId="{CC4BB59B-64B3-4021-80C6-F3B730926FAA}">
      <dgm:prSet/>
      <dgm:spPr/>
      <dgm:t>
        <a:bodyPr/>
        <a:lstStyle/>
        <a:p>
          <a:r>
            <a:rPr lang="en-US" b="1" i="0" baseline="0"/>
            <a:t>Innovation &amp; Growth</a:t>
          </a:r>
          <a:r>
            <a:rPr lang="en-US" b="0" i="0" baseline="0"/>
            <a:t> – Encourages creative problem-solving and long-term business expansion.</a:t>
          </a:r>
          <a:endParaRPr lang="en-IN"/>
        </a:p>
      </dgm:t>
    </dgm:pt>
    <dgm:pt modelId="{58F161DE-F778-40AF-905C-629E56B2FE64}" type="parTrans" cxnId="{35E3E40E-9D77-4737-8605-D667D9F4AD08}">
      <dgm:prSet/>
      <dgm:spPr/>
      <dgm:t>
        <a:bodyPr/>
        <a:lstStyle/>
        <a:p>
          <a:endParaRPr lang="en-IN"/>
        </a:p>
      </dgm:t>
    </dgm:pt>
    <dgm:pt modelId="{06C226DB-A019-4FAE-A1D6-45A89C288B2E}" type="sibTrans" cxnId="{35E3E40E-9D77-4737-8605-D667D9F4AD08}">
      <dgm:prSet/>
      <dgm:spPr/>
      <dgm:t>
        <a:bodyPr/>
        <a:lstStyle/>
        <a:p>
          <a:endParaRPr lang="en-IN"/>
        </a:p>
      </dgm:t>
    </dgm:pt>
    <dgm:pt modelId="{97E58742-DB3E-445B-82CB-E1006B5E6BD1}">
      <dgm:prSet/>
      <dgm:spPr/>
      <dgm:t>
        <a:bodyPr/>
        <a:lstStyle/>
        <a:p>
          <a:r>
            <a:rPr lang="en-US" b="1" i="0" baseline="0"/>
            <a:t>Stability in Operations</a:t>
          </a:r>
          <a:r>
            <a:rPr lang="en-US" b="0" i="0" baseline="0"/>
            <a:t> – Provides structure, reduces uncertainty, and ensures smooth workflow.</a:t>
          </a:r>
          <a:endParaRPr lang="en-IN"/>
        </a:p>
      </dgm:t>
    </dgm:pt>
    <dgm:pt modelId="{8D6BBEA3-4616-4C40-A7A0-274B6E12A660}" type="parTrans" cxnId="{D60C0AAC-4DAE-4925-956C-67A86E8AEB6C}">
      <dgm:prSet/>
      <dgm:spPr/>
      <dgm:t>
        <a:bodyPr/>
        <a:lstStyle/>
        <a:p>
          <a:endParaRPr lang="en-IN"/>
        </a:p>
      </dgm:t>
    </dgm:pt>
    <dgm:pt modelId="{5AC3E8CC-8BB4-49F8-955B-FE387C85FD7A}" type="sibTrans" cxnId="{D60C0AAC-4DAE-4925-956C-67A86E8AEB6C}">
      <dgm:prSet/>
      <dgm:spPr/>
      <dgm:t>
        <a:bodyPr/>
        <a:lstStyle/>
        <a:p>
          <a:endParaRPr lang="en-IN"/>
        </a:p>
      </dgm:t>
    </dgm:pt>
    <dgm:pt modelId="{751DD5E4-A0E9-4925-85AF-7C3AE45B0B25}">
      <dgm:prSet/>
      <dgm:spPr/>
      <dgm:t>
        <a:bodyPr/>
        <a:lstStyle/>
        <a:p>
          <a:r>
            <a:rPr lang="en-US" b="1" i="0" baseline="0"/>
            <a:t>Better Decision-Making</a:t>
          </a:r>
          <a:r>
            <a:rPr lang="en-US" b="0" i="0" baseline="0"/>
            <a:t> – Supports rational, data-driven, and timely decisions.</a:t>
          </a:r>
          <a:endParaRPr lang="en-IN"/>
        </a:p>
      </dgm:t>
    </dgm:pt>
    <dgm:pt modelId="{90FD34C8-496A-49B1-9A0D-A989BF539A6D}" type="parTrans" cxnId="{933FF376-CCFB-4E68-AE3E-ABBB2E3F112E}">
      <dgm:prSet/>
      <dgm:spPr/>
      <dgm:t>
        <a:bodyPr/>
        <a:lstStyle/>
        <a:p>
          <a:endParaRPr lang="en-IN"/>
        </a:p>
      </dgm:t>
    </dgm:pt>
    <dgm:pt modelId="{12E8AA34-4B47-4F0B-914D-53BF04E74302}" type="sibTrans" cxnId="{933FF376-CCFB-4E68-AE3E-ABBB2E3F112E}">
      <dgm:prSet/>
      <dgm:spPr/>
      <dgm:t>
        <a:bodyPr/>
        <a:lstStyle/>
        <a:p>
          <a:endParaRPr lang="en-IN"/>
        </a:p>
      </dgm:t>
    </dgm:pt>
    <dgm:pt modelId="{716AF61F-7240-422B-902D-734298693FF2}">
      <dgm:prSet/>
      <dgm:spPr/>
      <dgm:t>
        <a:bodyPr/>
        <a:lstStyle/>
        <a:p>
          <a:r>
            <a:rPr lang="en-US" b="1" i="0" baseline="0"/>
            <a:t>Customer Satisfaction</a:t>
          </a:r>
          <a:r>
            <a:rPr lang="en-US" b="0" i="0" baseline="0"/>
            <a:t> – Aligns strategies to meet consumer needs effectively.</a:t>
          </a:r>
          <a:endParaRPr lang="en-IN"/>
        </a:p>
      </dgm:t>
    </dgm:pt>
    <dgm:pt modelId="{7359EB75-1705-4CF4-A7AB-40169290F4FF}" type="parTrans" cxnId="{D484DE51-5B5C-4B77-BD88-3E690E72B965}">
      <dgm:prSet/>
      <dgm:spPr/>
      <dgm:t>
        <a:bodyPr/>
        <a:lstStyle/>
        <a:p>
          <a:endParaRPr lang="en-IN"/>
        </a:p>
      </dgm:t>
    </dgm:pt>
    <dgm:pt modelId="{93735C55-3A9D-4C66-8371-3D6CE86CA8E8}" type="sibTrans" cxnId="{D484DE51-5B5C-4B77-BD88-3E690E72B965}">
      <dgm:prSet/>
      <dgm:spPr/>
      <dgm:t>
        <a:bodyPr/>
        <a:lstStyle/>
        <a:p>
          <a:endParaRPr lang="en-IN"/>
        </a:p>
      </dgm:t>
    </dgm:pt>
    <dgm:pt modelId="{E3EBEDBC-3B02-4392-8AD9-B85848C9C51E}">
      <dgm:prSet/>
      <dgm:spPr/>
      <dgm:t>
        <a:bodyPr/>
        <a:lstStyle/>
        <a:p>
          <a:r>
            <a:rPr lang="en-US" b="1" i="0" baseline="0"/>
            <a:t>Sustainability &amp; Ethics</a:t>
          </a:r>
          <a:r>
            <a:rPr lang="en-US" b="0" i="0" baseline="0"/>
            <a:t> – Promotes responsible business practices and long-term survival.</a:t>
          </a:r>
          <a:endParaRPr lang="en-IN"/>
        </a:p>
      </dgm:t>
    </dgm:pt>
    <dgm:pt modelId="{4E6CE0EE-11B2-430D-9834-CD038E493F39}" type="parTrans" cxnId="{AB5F7193-EF85-4C2E-B27B-A8CDABAADF29}">
      <dgm:prSet/>
      <dgm:spPr/>
      <dgm:t>
        <a:bodyPr/>
        <a:lstStyle/>
        <a:p>
          <a:endParaRPr lang="en-IN"/>
        </a:p>
      </dgm:t>
    </dgm:pt>
    <dgm:pt modelId="{0326F0B9-02CC-40F6-8AEE-6F674C643A57}" type="sibTrans" cxnId="{AB5F7193-EF85-4C2E-B27B-A8CDABAADF29}">
      <dgm:prSet/>
      <dgm:spPr/>
      <dgm:t>
        <a:bodyPr/>
        <a:lstStyle/>
        <a:p>
          <a:endParaRPr lang="en-IN"/>
        </a:p>
      </dgm:t>
    </dgm:pt>
    <dgm:pt modelId="{AB27916D-5CCD-487F-B15C-6CE77EBBA41B}">
      <dgm:prSet/>
      <dgm:spPr/>
      <dgm:t>
        <a:bodyPr/>
        <a:lstStyle/>
        <a:p>
          <a:r>
            <a:rPr lang="en-US" b="1" i="0" baseline="0"/>
            <a:t>Competitive Advantage</a:t>
          </a:r>
          <a:r>
            <a:rPr lang="en-US" b="0" i="0" baseline="0"/>
            <a:t> – Strong management creates an edge over rivals in a dynamic environment.</a:t>
          </a:r>
          <a:endParaRPr lang="en-IN"/>
        </a:p>
      </dgm:t>
    </dgm:pt>
    <dgm:pt modelId="{FE6282CD-6F83-4FA5-84F2-A9E675A038B2}" type="parTrans" cxnId="{1D3C05FF-3BE4-472E-B7F2-8E59E6C707B9}">
      <dgm:prSet/>
      <dgm:spPr/>
      <dgm:t>
        <a:bodyPr/>
        <a:lstStyle/>
        <a:p>
          <a:endParaRPr lang="en-IN"/>
        </a:p>
      </dgm:t>
    </dgm:pt>
    <dgm:pt modelId="{1A72ED40-E3E3-486F-872C-4045064346A8}" type="sibTrans" cxnId="{1D3C05FF-3BE4-472E-B7F2-8E59E6C707B9}">
      <dgm:prSet/>
      <dgm:spPr/>
      <dgm:t>
        <a:bodyPr/>
        <a:lstStyle/>
        <a:p>
          <a:endParaRPr lang="en-IN"/>
        </a:p>
      </dgm:t>
    </dgm:pt>
    <dgm:pt modelId="{2EA3B725-1883-4F65-9708-732B6B9CD7C8}" type="pres">
      <dgm:prSet presAssocID="{28C3114F-F30F-41BF-9238-53E75539B267}" presName="linear" presStyleCnt="0">
        <dgm:presLayoutVars>
          <dgm:animLvl val="lvl"/>
          <dgm:resizeHandles val="exact"/>
        </dgm:presLayoutVars>
      </dgm:prSet>
      <dgm:spPr/>
    </dgm:pt>
    <dgm:pt modelId="{E14A1325-FFA9-4AFC-A3C3-45BBCD942150}" type="pres">
      <dgm:prSet presAssocID="{F605B9A0-AA8A-4760-831D-85BA5B36DDB4}" presName="parentText" presStyleLbl="node1" presStyleIdx="0" presStyleCnt="10">
        <dgm:presLayoutVars>
          <dgm:chMax val="0"/>
          <dgm:bulletEnabled val="1"/>
        </dgm:presLayoutVars>
      </dgm:prSet>
      <dgm:spPr/>
    </dgm:pt>
    <dgm:pt modelId="{258C45E1-3169-4AB1-A814-3000CA4D5693}" type="pres">
      <dgm:prSet presAssocID="{667D9A5D-F444-4972-88FC-E250C2724CC6}" presName="spacer" presStyleCnt="0"/>
      <dgm:spPr/>
    </dgm:pt>
    <dgm:pt modelId="{CDC24849-58C0-40E7-B46D-8050B181A1A4}" type="pres">
      <dgm:prSet presAssocID="{F8FC6C63-3C91-4661-A4EE-3F797179A28A}" presName="parentText" presStyleLbl="node1" presStyleIdx="1" presStyleCnt="10">
        <dgm:presLayoutVars>
          <dgm:chMax val="0"/>
          <dgm:bulletEnabled val="1"/>
        </dgm:presLayoutVars>
      </dgm:prSet>
      <dgm:spPr/>
    </dgm:pt>
    <dgm:pt modelId="{9CB3D3F6-7C71-4A00-9693-D84BD663E389}" type="pres">
      <dgm:prSet presAssocID="{BD0EAE45-D364-48C7-A5E2-000349E62266}" presName="spacer" presStyleCnt="0"/>
      <dgm:spPr/>
    </dgm:pt>
    <dgm:pt modelId="{E0E40436-104F-403B-8C32-E9EE6231D93C}" type="pres">
      <dgm:prSet presAssocID="{1E67DC55-9B06-4FA7-8B35-7D554D653F1D}" presName="parentText" presStyleLbl="node1" presStyleIdx="2" presStyleCnt="10">
        <dgm:presLayoutVars>
          <dgm:chMax val="0"/>
          <dgm:bulletEnabled val="1"/>
        </dgm:presLayoutVars>
      </dgm:prSet>
      <dgm:spPr/>
    </dgm:pt>
    <dgm:pt modelId="{4CB10F5A-4175-4EF3-8472-E2CF151B50BD}" type="pres">
      <dgm:prSet presAssocID="{C2A4194B-6D0C-4C93-8210-A669DC659F33}" presName="spacer" presStyleCnt="0"/>
      <dgm:spPr/>
    </dgm:pt>
    <dgm:pt modelId="{B0B626E9-414F-46D4-874B-FE185B5F4BA1}" type="pres">
      <dgm:prSet presAssocID="{D196BC67-6EDA-43C9-903D-79CFACCFEF63}" presName="parentText" presStyleLbl="node1" presStyleIdx="3" presStyleCnt="10">
        <dgm:presLayoutVars>
          <dgm:chMax val="0"/>
          <dgm:bulletEnabled val="1"/>
        </dgm:presLayoutVars>
      </dgm:prSet>
      <dgm:spPr/>
    </dgm:pt>
    <dgm:pt modelId="{66048631-5168-4A18-A556-E511FAF4BD30}" type="pres">
      <dgm:prSet presAssocID="{3E9AA415-BA85-433F-A162-133089CEDAE5}" presName="spacer" presStyleCnt="0"/>
      <dgm:spPr/>
    </dgm:pt>
    <dgm:pt modelId="{68787C63-B593-4C0D-8CE3-B3AA20B9FDD4}" type="pres">
      <dgm:prSet presAssocID="{CC4BB59B-64B3-4021-80C6-F3B730926FAA}" presName="parentText" presStyleLbl="node1" presStyleIdx="4" presStyleCnt="10">
        <dgm:presLayoutVars>
          <dgm:chMax val="0"/>
          <dgm:bulletEnabled val="1"/>
        </dgm:presLayoutVars>
      </dgm:prSet>
      <dgm:spPr/>
    </dgm:pt>
    <dgm:pt modelId="{902C3CC9-7410-4549-81ED-5CB524BDD288}" type="pres">
      <dgm:prSet presAssocID="{06C226DB-A019-4FAE-A1D6-45A89C288B2E}" presName="spacer" presStyleCnt="0"/>
      <dgm:spPr/>
    </dgm:pt>
    <dgm:pt modelId="{8AE1A28A-785E-444A-ACF2-8A8E7C581F5D}" type="pres">
      <dgm:prSet presAssocID="{97E58742-DB3E-445B-82CB-E1006B5E6BD1}" presName="parentText" presStyleLbl="node1" presStyleIdx="5" presStyleCnt="10">
        <dgm:presLayoutVars>
          <dgm:chMax val="0"/>
          <dgm:bulletEnabled val="1"/>
        </dgm:presLayoutVars>
      </dgm:prSet>
      <dgm:spPr/>
    </dgm:pt>
    <dgm:pt modelId="{C46A8015-76D5-4597-89DE-75EE56178B41}" type="pres">
      <dgm:prSet presAssocID="{5AC3E8CC-8BB4-49F8-955B-FE387C85FD7A}" presName="spacer" presStyleCnt="0"/>
      <dgm:spPr/>
    </dgm:pt>
    <dgm:pt modelId="{66E2B399-9DD4-4A23-A520-F84AE0614CC7}" type="pres">
      <dgm:prSet presAssocID="{751DD5E4-A0E9-4925-85AF-7C3AE45B0B25}" presName="parentText" presStyleLbl="node1" presStyleIdx="6" presStyleCnt="10">
        <dgm:presLayoutVars>
          <dgm:chMax val="0"/>
          <dgm:bulletEnabled val="1"/>
        </dgm:presLayoutVars>
      </dgm:prSet>
      <dgm:spPr/>
    </dgm:pt>
    <dgm:pt modelId="{512738D1-2D81-4618-8684-240D717E3D36}" type="pres">
      <dgm:prSet presAssocID="{12E8AA34-4B47-4F0B-914D-53BF04E74302}" presName="spacer" presStyleCnt="0"/>
      <dgm:spPr/>
    </dgm:pt>
    <dgm:pt modelId="{D9F5AC31-D3E9-480A-87F8-6DE89B888F4E}" type="pres">
      <dgm:prSet presAssocID="{716AF61F-7240-422B-902D-734298693FF2}" presName="parentText" presStyleLbl="node1" presStyleIdx="7" presStyleCnt="10">
        <dgm:presLayoutVars>
          <dgm:chMax val="0"/>
          <dgm:bulletEnabled val="1"/>
        </dgm:presLayoutVars>
      </dgm:prSet>
      <dgm:spPr/>
    </dgm:pt>
    <dgm:pt modelId="{C802EE3E-AD75-4480-B036-E9ECCDA94B24}" type="pres">
      <dgm:prSet presAssocID="{93735C55-3A9D-4C66-8371-3D6CE86CA8E8}" presName="spacer" presStyleCnt="0"/>
      <dgm:spPr/>
    </dgm:pt>
    <dgm:pt modelId="{F628F3CF-F68E-4E62-9E8E-BD0F907C1375}" type="pres">
      <dgm:prSet presAssocID="{E3EBEDBC-3B02-4392-8AD9-B85848C9C51E}" presName="parentText" presStyleLbl="node1" presStyleIdx="8" presStyleCnt="10">
        <dgm:presLayoutVars>
          <dgm:chMax val="0"/>
          <dgm:bulletEnabled val="1"/>
        </dgm:presLayoutVars>
      </dgm:prSet>
      <dgm:spPr/>
    </dgm:pt>
    <dgm:pt modelId="{27B72FD3-7723-4940-A86F-0F4CEB27EF82}" type="pres">
      <dgm:prSet presAssocID="{0326F0B9-02CC-40F6-8AEE-6F674C643A57}" presName="spacer" presStyleCnt="0"/>
      <dgm:spPr/>
    </dgm:pt>
    <dgm:pt modelId="{3D70210F-72EA-4F78-80C8-9B5D42CBEDC8}" type="pres">
      <dgm:prSet presAssocID="{AB27916D-5CCD-487F-B15C-6CE77EBBA41B}" presName="parentText" presStyleLbl="node1" presStyleIdx="9" presStyleCnt="10">
        <dgm:presLayoutVars>
          <dgm:chMax val="0"/>
          <dgm:bulletEnabled val="1"/>
        </dgm:presLayoutVars>
      </dgm:prSet>
      <dgm:spPr/>
    </dgm:pt>
  </dgm:ptLst>
  <dgm:cxnLst>
    <dgm:cxn modelId="{4F45A703-854B-4D1F-83DC-8534194FDF9E}" type="presOf" srcId="{CC4BB59B-64B3-4021-80C6-F3B730926FAA}" destId="{68787C63-B593-4C0D-8CE3-B3AA20B9FDD4}" srcOrd="0" destOrd="0" presId="urn:microsoft.com/office/officeart/2005/8/layout/vList2"/>
    <dgm:cxn modelId="{35E3E40E-9D77-4737-8605-D667D9F4AD08}" srcId="{28C3114F-F30F-41BF-9238-53E75539B267}" destId="{CC4BB59B-64B3-4021-80C6-F3B730926FAA}" srcOrd="4" destOrd="0" parTransId="{58F161DE-F778-40AF-905C-629E56B2FE64}" sibTransId="{06C226DB-A019-4FAE-A1D6-45A89C288B2E}"/>
    <dgm:cxn modelId="{0BBC835E-4488-4C08-96A7-2B7BA2ABC04F}" type="presOf" srcId="{28C3114F-F30F-41BF-9238-53E75539B267}" destId="{2EA3B725-1883-4F65-9708-732B6B9CD7C8}" srcOrd="0" destOrd="0" presId="urn:microsoft.com/office/officeart/2005/8/layout/vList2"/>
    <dgm:cxn modelId="{0554B462-5EA8-4875-BDB0-35DED6634F97}" type="presOf" srcId="{1E67DC55-9B06-4FA7-8B35-7D554D653F1D}" destId="{E0E40436-104F-403B-8C32-E9EE6231D93C}" srcOrd="0" destOrd="0" presId="urn:microsoft.com/office/officeart/2005/8/layout/vList2"/>
    <dgm:cxn modelId="{BD2E0A63-B37C-4CAC-82FF-FA93746E1B20}" srcId="{28C3114F-F30F-41BF-9238-53E75539B267}" destId="{1E67DC55-9B06-4FA7-8B35-7D554D653F1D}" srcOrd="2" destOrd="0" parTransId="{EE938FD1-A48B-4DC5-8323-04F313FDC79B}" sibTransId="{C2A4194B-6D0C-4C93-8210-A669DC659F33}"/>
    <dgm:cxn modelId="{4069CE6A-60E8-4722-B6FA-889F6BD4A59B}" type="presOf" srcId="{716AF61F-7240-422B-902D-734298693FF2}" destId="{D9F5AC31-D3E9-480A-87F8-6DE89B888F4E}" srcOrd="0" destOrd="0" presId="urn:microsoft.com/office/officeart/2005/8/layout/vList2"/>
    <dgm:cxn modelId="{E05B3F50-7865-4DDD-98C1-DF4C35EDD70A}" type="presOf" srcId="{751DD5E4-A0E9-4925-85AF-7C3AE45B0B25}" destId="{66E2B399-9DD4-4A23-A520-F84AE0614CC7}" srcOrd="0" destOrd="0" presId="urn:microsoft.com/office/officeart/2005/8/layout/vList2"/>
    <dgm:cxn modelId="{D484DE51-5B5C-4B77-BD88-3E690E72B965}" srcId="{28C3114F-F30F-41BF-9238-53E75539B267}" destId="{716AF61F-7240-422B-902D-734298693FF2}" srcOrd="7" destOrd="0" parTransId="{7359EB75-1705-4CF4-A7AB-40169290F4FF}" sibTransId="{93735C55-3A9D-4C66-8371-3D6CE86CA8E8}"/>
    <dgm:cxn modelId="{933FF376-CCFB-4E68-AE3E-ABBB2E3F112E}" srcId="{28C3114F-F30F-41BF-9238-53E75539B267}" destId="{751DD5E4-A0E9-4925-85AF-7C3AE45B0B25}" srcOrd="6" destOrd="0" parTransId="{90FD34C8-496A-49B1-9A0D-A989BF539A6D}" sibTransId="{12E8AA34-4B47-4F0B-914D-53BF04E74302}"/>
    <dgm:cxn modelId="{AB5F7193-EF85-4C2E-B27B-A8CDABAADF29}" srcId="{28C3114F-F30F-41BF-9238-53E75539B267}" destId="{E3EBEDBC-3B02-4392-8AD9-B85848C9C51E}" srcOrd="8" destOrd="0" parTransId="{4E6CE0EE-11B2-430D-9834-CD038E493F39}" sibTransId="{0326F0B9-02CC-40F6-8AEE-6F674C643A57}"/>
    <dgm:cxn modelId="{9921A19A-EB44-4D9C-9009-F7DFC3985378}" type="presOf" srcId="{97E58742-DB3E-445B-82CB-E1006B5E6BD1}" destId="{8AE1A28A-785E-444A-ACF2-8A8E7C581F5D}" srcOrd="0" destOrd="0" presId="urn:microsoft.com/office/officeart/2005/8/layout/vList2"/>
    <dgm:cxn modelId="{27F0329C-52EF-4492-A506-0FE7E473A795}" type="presOf" srcId="{E3EBEDBC-3B02-4392-8AD9-B85848C9C51E}" destId="{F628F3CF-F68E-4E62-9E8E-BD0F907C1375}" srcOrd="0" destOrd="0" presId="urn:microsoft.com/office/officeart/2005/8/layout/vList2"/>
    <dgm:cxn modelId="{B8FCF7AB-E00B-4164-B9B4-5714FD2D0531}" srcId="{28C3114F-F30F-41BF-9238-53E75539B267}" destId="{D196BC67-6EDA-43C9-903D-79CFACCFEF63}" srcOrd="3" destOrd="0" parTransId="{C38D8402-F690-4C4B-892D-7014D2A5E274}" sibTransId="{3E9AA415-BA85-433F-A162-133089CEDAE5}"/>
    <dgm:cxn modelId="{D60C0AAC-4DAE-4925-956C-67A86E8AEB6C}" srcId="{28C3114F-F30F-41BF-9238-53E75539B267}" destId="{97E58742-DB3E-445B-82CB-E1006B5E6BD1}" srcOrd="5" destOrd="0" parTransId="{8D6BBEA3-4616-4C40-A7A0-274B6E12A660}" sibTransId="{5AC3E8CC-8BB4-49F8-955B-FE387C85FD7A}"/>
    <dgm:cxn modelId="{5815D3AC-CD94-42EF-9D7D-6ADAF36F9855}" srcId="{28C3114F-F30F-41BF-9238-53E75539B267}" destId="{F605B9A0-AA8A-4760-831D-85BA5B36DDB4}" srcOrd="0" destOrd="0" parTransId="{E45CD6FA-B2A9-483A-8081-6A9D3D84AB79}" sibTransId="{667D9A5D-F444-4972-88FC-E250C2724CC6}"/>
    <dgm:cxn modelId="{CC09B0B7-648E-4EB8-A486-7ACD78B300E3}" type="presOf" srcId="{F8FC6C63-3C91-4661-A4EE-3F797179A28A}" destId="{CDC24849-58C0-40E7-B46D-8050B181A1A4}" srcOrd="0" destOrd="0" presId="urn:microsoft.com/office/officeart/2005/8/layout/vList2"/>
    <dgm:cxn modelId="{A53672C1-8480-4E3A-8CA6-BEDD638F17B2}" type="presOf" srcId="{D196BC67-6EDA-43C9-903D-79CFACCFEF63}" destId="{B0B626E9-414F-46D4-874B-FE185B5F4BA1}" srcOrd="0" destOrd="0" presId="urn:microsoft.com/office/officeart/2005/8/layout/vList2"/>
    <dgm:cxn modelId="{C312B1CD-B39C-4044-9009-94E60A9DE06C}" type="presOf" srcId="{AB27916D-5CCD-487F-B15C-6CE77EBBA41B}" destId="{3D70210F-72EA-4F78-80C8-9B5D42CBEDC8}" srcOrd="0" destOrd="0" presId="urn:microsoft.com/office/officeart/2005/8/layout/vList2"/>
    <dgm:cxn modelId="{412EE5D2-11F0-401D-BCCC-494F1C7FEA9E}" srcId="{28C3114F-F30F-41BF-9238-53E75539B267}" destId="{F8FC6C63-3C91-4661-A4EE-3F797179A28A}" srcOrd="1" destOrd="0" parTransId="{10FFDD53-D738-49CE-95C8-77EC0F6BC496}" sibTransId="{BD0EAE45-D364-48C7-A5E2-000349E62266}"/>
    <dgm:cxn modelId="{7A0490FC-1C06-48C7-B564-5E21CC010C47}" type="presOf" srcId="{F605B9A0-AA8A-4760-831D-85BA5B36DDB4}" destId="{E14A1325-FFA9-4AFC-A3C3-45BBCD942150}" srcOrd="0" destOrd="0" presId="urn:microsoft.com/office/officeart/2005/8/layout/vList2"/>
    <dgm:cxn modelId="{1D3C05FF-3BE4-472E-B7F2-8E59E6C707B9}" srcId="{28C3114F-F30F-41BF-9238-53E75539B267}" destId="{AB27916D-5CCD-487F-B15C-6CE77EBBA41B}" srcOrd="9" destOrd="0" parTransId="{FE6282CD-6F83-4FA5-84F2-A9E675A038B2}" sibTransId="{1A72ED40-E3E3-486F-872C-4045064346A8}"/>
    <dgm:cxn modelId="{8D1AB05E-CF8A-4012-833B-9318733EF13A}" type="presParOf" srcId="{2EA3B725-1883-4F65-9708-732B6B9CD7C8}" destId="{E14A1325-FFA9-4AFC-A3C3-45BBCD942150}" srcOrd="0" destOrd="0" presId="urn:microsoft.com/office/officeart/2005/8/layout/vList2"/>
    <dgm:cxn modelId="{0E3D157A-01B4-4702-9CF7-DB6C2D5D9A18}" type="presParOf" srcId="{2EA3B725-1883-4F65-9708-732B6B9CD7C8}" destId="{258C45E1-3169-4AB1-A814-3000CA4D5693}" srcOrd="1" destOrd="0" presId="urn:microsoft.com/office/officeart/2005/8/layout/vList2"/>
    <dgm:cxn modelId="{E0D450D7-096D-4764-89BC-86995DC1D3E7}" type="presParOf" srcId="{2EA3B725-1883-4F65-9708-732B6B9CD7C8}" destId="{CDC24849-58C0-40E7-B46D-8050B181A1A4}" srcOrd="2" destOrd="0" presId="urn:microsoft.com/office/officeart/2005/8/layout/vList2"/>
    <dgm:cxn modelId="{6A06CA1F-218C-4C2C-89A5-3A7A72832A01}" type="presParOf" srcId="{2EA3B725-1883-4F65-9708-732B6B9CD7C8}" destId="{9CB3D3F6-7C71-4A00-9693-D84BD663E389}" srcOrd="3" destOrd="0" presId="urn:microsoft.com/office/officeart/2005/8/layout/vList2"/>
    <dgm:cxn modelId="{BCC7D3EB-7F35-42DD-A5D8-9FCB522C1B28}" type="presParOf" srcId="{2EA3B725-1883-4F65-9708-732B6B9CD7C8}" destId="{E0E40436-104F-403B-8C32-E9EE6231D93C}" srcOrd="4" destOrd="0" presId="urn:microsoft.com/office/officeart/2005/8/layout/vList2"/>
    <dgm:cxn modelId="{624216CF-6633-4844-A694-BE67EE8DFA65}" type="presParOf" srcId="{2EA3B725-1883-4F65-9708-732B6B9CD7C8}" destId="{4CB10F5A-4175-4EF3-8472-E2CF151B50BD}" srcOrd="5" destOrd="0" presId="urn:microsoft.com/office/officeart/2005/8/layout/vList2"/>
    <dgm:cxn modelId="{F68A9DA9-72E0-4067-A392-C1959107BDC8}" type="presParOf" srcId="{2EA3B725-1883-4F65-9708-732B6B9CD7C8}" destId="{B0B626E9-414F-46D4-874B-FE185B5F4BA1}" srcOrd="6" destOrd="0" presId="urn:microsoft.com/office/officeart/2005/8/layout/vList2"/>
    <dgm:cxn modelId="{571AD651-4330-49C3-B0A4-B2BB2D3C9F7A}" type="presParOf" srcId="{2EA3B725-1883-4F65-9708-732B6B9CD7C8}" destId="{66048631-5168-4A18-A556-E511FAF4BD30}" srcOrd="7" destOrd="0" presId="urn:microsoft.com/office/officeart/2005/8/layout/vList2"/>
    <dgm:cxn modelId="{6C74EFAE-5C65-47E8-A53F-CD6A7A2420E8}" type="presParOf" srcId="{2EA3B725-1883-4F65-9708-732B6B9CD7C8}" destId="{68787C63-B593-4C0D-8CE3-B3AA20B9FDD4}" srcOrd="8" destOrd="0" presId="urn:microsoft.com/office/officeart/2005/8/layout/vList2"/>
    <dgm:cxn modelId="{61098776-8D25-4715-95B3-DF31B47DE3B4}" type="presParOf" srcId="{2EA3B725-1883-4F65-9708-732B6B9CD7C8}" destId="{902C3CC9-7410-4549-81ED-5CB524BDD288}" srcOrd="9" destOrd="0" presId="urn:microsoft.com/office/officeart/2005/8/layout/vList2"/>
    <dgm:cxn modelId="{3AD5D609-A5A3-42FC-A52B-7B3E41CBACF1}" type="presParOf" srcId="{2EA3B725-1883-4F65-9708-732B6B9CD7C8}" destId="{8AE1A28A-785E-444A-ACF2-8A8E7C581F5D}" srcOrd="10" destOrd="0" presId="urn:microsoft.com/office/officeart/2005/8/layout/vList2"/>
    <dgm:cxn modelId="{0EAE428D-855B-4889-9DA2-6CB989EC8FC8}" type="presParOf" srcId="{2EA3B725-1883-4F65-9708-732B6B9CD7C8}" destId="{C46A8015-76D5-4597-89DE-75EE56178B41}" srcOrd="11" destOrd="0" presId="urn:microsoft.com/office/officeart/2005/8/layout/vList2"/>
    <dgm:cxn modelId="{F0BF9ABE-E5A7-45DA-80C2-85EFF1EDCDA8}" type="presParOf" srcId="{2EA3B725-1883-4F65-9708-732B6B9CD7C8}" destId="{66E2B399-9DD4-4A23-A520-F84AE0614CC7}" srcOrd="12" destOrd="0" presId="urn:microsoft.com/office/officeart/2005/8/layout/vList2"/>
    <dgm:cxn modelId="{ACBBF9C3-405B-493A-9CE2-283FCFAFC014}" type="presParOf" srcId="{2EA3B725-1883-4F65-9708-732B6B9CD7C8}" destId="{512738D1-2D81-4618-8684-240D717E3D36}" srcOrd="13" destOrd="0" presId="urn:microsoft.com/office/officeart/2005/8/layout/vList2"/>
    <dgm:cxn modelId="{65AB7563-32AE-48D8-BD78-9F70F38EF88F}" type="presParOf" srcId="{2EA3B725-1883-4F65-9708-732B6B9CD7C8}" destId="{D9F5AC31-D3E9-480A-87F8-6DE89B888F4E}" srcOrd="14" destOrd="0" presId="urn:microsoft.com/office/officeart/2005/8/layout/vList2"/>
    <dgm:cxn modelId="{4452AF88-588B-4CF9-B09C-0AD53E57D1E8}" type="presParOf" srcId="{2EA3B725-1883-4F65-9708-732B6B9CD7C8}" destId="{C802EE3E-AD75-4480-B036-E9ECCDA94B24}" srcOrd="15" destOrd="0" presId="urn:microsoft.com/office/officeart/2005/8/layout/vList2"/>
    <dgm:cxn modelId="{2E7A4112-398C-4A5B-9C67-4B9C8C40DADB}" type="presParOf" srcId="{2EA3B725-1883-4F65-9708-732B6B9CD7C8}" destId="{F628F3CF-F68E-4E62-9E8E-BD0F907C1375}" srcOrd="16" destOrd="0" presId="urn:microsoft.com/office/officeart/2005/8/layout/vList2"/>
    <dgm:cxn modelId="{2F9AA544-A841-4AFD-A9D3-16776853B67B}" type="presParOf" srcId="{2EA3B725-1883-4F65-9708-732B6B9CD7C8}" destId="{27B72FD3-7723-4940-A86F-0F4CEB27EF82}" srcOrd="17" destOrd="0" presId="urn:microsoft.com/office/officeart/2005/8/layout/vList2"/>
    <dgm:cxn modelId="{64A30599-FA5C-4925-9049-AFCF75AB8C4A}" type="presParOf" srcId="{2EA3B725-1883-4F65-9708-732B6B9CD7C8}" destId="{3D70210F-72EA-4F78-80C8-9B5D42CBEDC8}"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6E48E0-465E-4715-B5E8-FDB75736B3D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E0A1B82B-5EF2-46A4-8570-F10753B09CEC}">
      <dgm:prSet custT="1"/>
      <dgm:spPr/>
      <dgm:t>
        <a:bodyPr/>
        <a:lstStyle/>
        <a:p>
          <a:r>
            <a:rPr lang="en-US" sz="1600" i="1" dirty="0">
              <a:highlight>
                <a:srgbClr val="FFFF00"/>
              </a:highlight>
            </a:rPr>
            <a:t>Managerial ethos refers to the values, principles, and ethical standards that guide managers in their decisions, behavior, and leadership style.</a:t>
          </a:r>
          <a:endParaRPr lang="en-IN" sz="1600" dirty="0">
            <a:highlight>
              <a:srgbClr val="FFFF00"/>
            </a:highlight>
          </a:endParaRPr>
        </a:p>
      </dgm:t>
    </dgm:pt>
    <dgm:pt modelId="{E6A19935-DA37-44BB-962E-29B2EF086F0C}" type="parTrans" cxnId="{FCB86F73-51B5-4E52-9C4D-C227BB1A5A58}">
      <dgm:prSet/>
      <dgm:spPr/>
      <dgm:t>
        <a:bodyPr/>
        <a:lstStyle/>
        <a:p>
          <a:endParaRPr lang="en-IN"/>
        </a:p>
      </dgm:t>
    </dgm:pt>
    <dgm:pt modelId="{06349ABC-54BD-4ADD-BA42-F985CC883384}" type="sibTrans" cxnId="{FCB86F73-51B5-4E52-9C4D-C227BB1A5A58}">
      <dgm:prSet/>
      <dgm:spPr/>
      <dgm:t>
        <a:bodyPr/>
        <a:lstStyle/>
        <a:p>
          <a:endParaRPr lang="en-IN"/>
        </a:p>
      </dgm:t>
    </dgm:pt>
    <dgm:pt modelId="{A9886D2D-4E0F-430D-AF81-918E3385425B}">
      <dgm:prSet/>
      <dgm:spPr/>
      <dgm:t>
        <a:bodyPr/>
        <a:lstStyle/>
        <a:p>
          <a:r>
            <a:rPr lang="en-US" b="1" dirty="0"/>
            <a:t>Key Elements of Managerial Ethos:</a:t>
          </a:r>
          <a:endParaRPr lang="en-IN" dirty="0"/>
        </a:p>
      </dgm:t>
    </dgm:pt>
    <dgm:pt modelId="{C20E327D-B423-4334-B8CC-000639E47F74}" type="parTrans" cxnId="{F0326F2F-F25B-4FA7-95DE-D18EF244EF95}">
      <dgm:prSet/>
      <dgm:spPr/>
      <dgm:t>
        <a:bodyPr/>
        <a:lstStyle/>
        <a:p>
          <a:endParaRPr lang="en-IN"/>
        </a:p>
      </dgm:t>
    </dgm:pt>
    <dgm:pt modelId="{09F06711-799B-4A93-B118-38DA76F2C612}" type="sibTrans" cxnId="{F0326F2F-F25B-4FA7-95DE-D18EF244EF95}">
      <dgm:prSet/>
      <dgm:spPr/>
      <dgm:t>
        <a:bodyPr/>
        <a:lstStyle/>
        <a:p>
          <a:endParaRPr lang="en-IN"/>
        </a:p>
      </dgm:t>
    </dgm:pt>
    <dgm:pt modelId="{84E9CE85-5B0B-4454-B39D-7B80CB15CE5C}">
      <dgm:prSet/>
      <dgm:spPr/>
      <dgm:t>
        <a:bodyPr/>
        <a:lstStyle/>
        <a:p>
          <a:r>
            <a:rPr lang="en-US" b="1" dirty="0"/>
            <a:t>Integrity &amp; Honesty</a:t>
          </a:r>
          <a:r>
            <a:rPr lang="en-US" dirty="0"/>
            <a:t> – Being truthful and transparent in decisions.</a:t>
          </a:r>
          <a:endParaRPr lang="en-IN" dirty="0"/>
        </a:p>
      </dgm:t>
    </dgm:pt>
    <dgm:pt modelId="{E15699E7-4F51-4532-BF19-89D4CF3EC5BE}" type="parTrans" cxnId="{FA60EB7C-2DDA-4BDD-9343-9FF607D4AE48}">
      <dgm:prSet/>
      <dgm:spPr/>
      <dgm:t>
        <a:bodyPr/>
        <a:lstStyle/>
        <a:p>
          <a:endParaRPr lang="en-IN"/>
        </a:p>
      </dgm:t>
    </dgm:pt>
    <dgm:pt modelId="{F0283472-004C-44F2-AD89-6981D3CDD857}" type="sibTrans" cxnId="{FA60EB7C-2DDA-4BDD-9343-9FF607D4AE48}">
      <dgm:prSet/>
      <dgm:spPr/>
      <dgm:t>
        <a:bodyPr/>
        <a:lstStyle/>
        <a:p>
          <a:endParaRPr lang="en-IN"/>
        </a:p>
      </dgm:t>
    </dgm:pt>
    <dgm:pt modelId="{31627433-730E-4FE5-A400-542DF2B1904F}">
      <dgm:prSet/>
      <dgm:spPr/>
      <dgm:t>
        <a:bodyPr/>
        <a:lstStyle/>
        <a:p>
          <a:r>
            <a:rPr lang="en-US" b="1" dirty="0"/>
            <a:t>Accountability</a:t>
          </a:r>
          <a:r>
            <a:rPr lang="en-US" dirty="0"/>
            <a:t> – Taking responsibility for actions and results.</a:t>
          </a:r>
          <a:endParaRPr lang="en-IN" dirty="0"/>
        </a:p>
      </dgm:t>
    </dgm:pt>
    <dgm:pt modelId="{BC8644F2-AB76-4F7D-ADED-3D6279BA61E6}" type="parTrans" cxnId="{93B0D911-6B6D-4934-AAC6-374D47F351AC}">
      <dgm:prSet/>
      <dgm:spPr/>
      <dgm:t>
        <a:bodyPr/>
        <a:lstStyle/>
        <a:p>
          <a:endParaRPr lang="en-IN"/>
        </a:p>
      </dgm:t>
    </dgm:pt>
    <dgm:pt modelId="{98859973-94CB-47F6-9FBA-4E22DEC0AB1F}" type="sibTrans" cxnId="{93B0D911-6B6D-4934-AAC6-374D47F351AC}">
      <dgm:prSet/>
      <dgm:spPr/>
      <dgm:t>
        <a:bodyPr/>
        <a:lstStyle/>
        <a:p>
          <a:endParaRPr lang="en-IN"/>
        </a:p>
      </dgm:t>
    </dgm:pt>
    <dgm:pt modelId="{FF449B9E-7E0B-411B-8DE3-670EAA088677}">
      <dgm:prSet/>
      <dgm:spPr/>
      <dgm:t>
        <a:bodyPr/>
        <a:lstStyle/>
        <a:p>
          <a:r>
            <a:rPr lang="en-US" b="1" dirty="0"/>
            <a:t>Fairness &amp; Equity</a:t>
          </a:r>
          <a:r>
            <a:rPr lang="en-US" dirty="0"/>
            <a:t> – Treating all employees and stakeholders justly.</a:t>
          </a:r>
          <a:endParaRPr lang="en-IN" dirty="0"/>
        </a:p>
      </dgm:t>
    </dgm:pt>
    <dgm:pt modelId="{5ADF923A-EAB3-42EF-BA8A-C321251F3A1A}" type="parTrans" cxnId="{805B201A-8E25-462C-8800-B6F406F0097C}">
      <dgm:prSet/>
      <dgm:spPr/>
      <dgm:t>
        <a:bodyPr/>
        <a:lstStyle/>
        <a:p>
          <a:endParaRPr lang="en-IN"/>
        </a:p>
      </dgm:t>
    </dgm:pt>
    <dgm:pt modelId="{819F9C8F-D8F4-4D4B-8F8A-BA7265E9D823}" type="sibTrans" cxnId="{805B201A-8E25-462C-8800-B6F406F0097C}">
      <dgm:prSet/>
      <dgm:spPr/>
      <dgm:t>
        <a:bodyPr/>
        <a:lstStyle/>
        <a:p>
          <a:endParaRPr lang="en-IN"/>
        </a:p>
      </dgm:t>
    </dgm:pt>
    <dgm:pt modelId="{8B649D61-4EB9-4736-AAF8-64DD6D765EEB}">
      <dgm:prSet/>
      <dgm:spPr/>
      <dgm:t>
        <a:bodyPr/>
        <a:lstStyle/>
        <a:p>
          <a:r>
            <a:rPr lang="en-US" b="1" dirty="0"/>
            <a:t>Commitment to Excellence</a:t>
          </a:r>
          <a:r>
            <a:rPr lang="en-US" dirty="0"/>
            <a:t> – Striving for efficiency, quality, and innovation.</a:t>
          </a:r>
          <a:endParaRPr lang="en-IN" dirty="0"/>
        </a:p>
      </dgm:t>
    </dgm:pt>
    <dgm:pt modelId="{DB8CB741-F9EB-4E5E-ACF2-6C06266C481A}" type="parTrans" cxnId="{0E22B1C5-A51B-44CD-B913-A579B31326B7}">
      <dgm:prSet/>
      <dgm:spPr/>
      <dgm:t>
        <a:bodyPr/>
        <a:lstStyle/>
        <a:p>
          <a:endParaRPr lang="en-IN"/>
        </a:p>
      </dgm:t>
    </dgm:pt>
    <dgm:pt modelId="{AC129C57-5ABF-4896-B89B-66EB8A106700}" type="sibTrans" cxnId="{0E22B1C5-A51B-44CD-B913-A579B31326B7}">
      <dgm:prSet/>
      <dgm:spPr/>
      <dgm:t>
        <a:bodyPr/>
        <a:lstStyle/>
        <a:p>
          <a:endParaRPr lang="en-IN"/>
        </a:p>
      </dgm:t>
    </dgm:pt>
    <dgm:pt modelId="{E6DF4DDF-36CA-4BEF-99F3-1A3F3610BA7F}">
      <dgm:prSet/>
      <dgm:spPr/>
      <dgm:t>
        <a:bodyPr/>
        <a:lstStyle/>
        <a:p>
          <a:r>
            <a:rPr lang="en-US" b="1" dirty="0"/>
            <a:t>Social Responsibility</a:t>
          </a:r>
          <a:r>
            <a:rPr lang="en-US" dirty="0"/>
            <a:t> – Balancing business goals with societal good.</a:t>
          </a:r>
          <a:endParaRPr lang="en-IN" dirty="0"/>
        </a:p>
      </dgm:t>
    </dgm:pt>
    <dgm:pt modelId="{53642E79-D4D0-4BFE-93DA-15142267B6D1}" type="parTrans" cxnId="{BA120F83-66AD-4C10-B6FB-B94C04F3B4EE}">
      <dgm:prSet/>
      <dgm:spPr/>
      <dgm:t>
        <a:bodyPr/>
        <a:lstStyle/>
        <a:p>
          <a:endParaRPr lang="en-IN"/>
        </a:p>
      </dgm:t>
    </dgm:pt>
    <dgm:pt modelId="{5F05D52B-9044-476F-A04D-840E44B88273}" type="sibTrans" cxnId="{BA120F83-66AD-4C10-B6FB-B94C04F3B4EE}">
      <dgm:prSet/>
      <dgm:spPr/>
      <dgm:t>
        <a:bodyPr/>
        <a:lstStyle/>
        <a:p>
          <a:endParaRPr lang="en-IN"/>
        </a:p>
      </dgm:t>
    </dgm:pt>
    <dgm:pt modelId="{02E580B3-2D7B-4007-B167-F332241FE8CE}">
      <dgm:prSet/>
      <dgm:spPr/>
    </dgm:pt>
    <dgm:pt modelId="{EB39980A-0063-4CD3-8AAF-D5D95D47B11A}" type="parTrans" cxnId="{FC9F084E-96BF-4DFB-946E-0746F490ABB2}">
      <dgm:prSet/>
      <dgm:spPr/>
      <dgm:t>
        <a:bodyPr/>
        <a:lstStyle/>
        <a:p>
          <a:endParaRPr lang="en-IN"/>
        </a:p>
      </dgm:t>
    </dgm:pt>
    <dgm:pt modelId="{547237F6-BED7-4791-B59C-C5070670E912}" type="sibTrans" cxnId="{FC9F084E-96BF-4DFB-946E-0746F490ABB2}">
      <dgm:prSet/>
      <dgm:spPr/>
      <dgm:t>
        <a:bodyPr/>
        <a:lstStyle/>
        <a:p>
          <a:endParaRPr lang="en-IN"/>
        </a:p>
      </dgm:t>
    </dgm:pt>
    <dgm:pt modelId="{A1CA1A87-C83E-4E8B-9C7E-FE80D7E086A0}">
      <dgm:prSet/>
      <dgm:spPr/>
    </dgm:pt>
    <dgm:pt modelId="{9DBF3064-5993-49A5-B2DC-997E3235749E}" type="parTrans" cxnId="{99C6404A-16DA-4F94-AFC5-62AB9E946882}">
      <dgm:prSet/>
      <dgm:spPr/>
      <dgm:t>
        <a:bodyPr/>
        <a:lstStyle/>
        <a:p>
          <a:endParaRPr lang="en-IN"/>
        </a:p>
      </dgm:t>
    </dgm:pt>
    <dgm:pt modelId="{2554E660-C2CF-476A-A578-19A022C7B4E1}" type="sibTrans" cxnId="{99C6404A-16DA-4F94-AFC5-62AB9E946882}">
      <dgm:prSet/>
      <dgm:spPr/>
      <dgm:t>
        <a:bodyPr/>
        <a:lstStyle/>
        <a:p>
          <a:endParaRPr lang="en-IN"/>
        </a:p>
      </dgm:t>
    </dgm:pt>
    <dgm:pt modelId="{093A0C4F-C208-41B7-879C-9A0D5BF58C08}">
      <dgm:prSet/>
      <dgm:spPr/>
    </dgm:pt>
    <dgm:pt modelId="{7C819E36-9419-4198-AD08-8C312054AC70}" type="parTrans" cxnId="{ED013218-4571-4B5E-9A80-283BE655BEAE}">
      <dgm:prSet/>
      <dgm:spPr/>
      <dgm:t>
        <a:bodyPr/>
        <a:lstStyle/>
        <a:p>
          <a:endParaRPr lang="en-IN"/>
        </a:p>
      </dgm:t>
    </dgm:pt>
    <dgm:pt modelId="{5F8E7421-121A-425C-805F-1CD4D32778AB}" type="sibTrans" cxnId="{ED013218-4571-4B5E-9A80-283BE655BEAE}">
      <dgm:prSet/>
      <dgm:spPr/>
      <dgm:t>
        <a:bodyPr/>
        <a:lstStyle/>
        <a:p>
          <a:endParaRPr lang="en-IN"/>
        </a:p>
      </dgm:t>
    </dgm:pt>
    <dgm:pt modelId="{B317A368-89DF-43FF-8221-CF534AA14A2A}">
      <dgm:prSet/>
      <dgm:spPr/>
    </dgm:pt>
    <dgm:pt modelId="{7DEB34DB-B32D-4E32-95D4-E57A790C326E}" type="parTrans" cxnId="{5C1C69CB-F324-4BEC-9E2C-3A0CB6628D93}">
      <dgm:prSet/>
      <dgm:spPr/>
      <dgm:t>
        <a:bodyPr/>
        <a:lstStyle/>
        <a:p>
          <a:endParaRPr lang="en-IN"/>
        </a:p>
      </dgm:t>
    </dgm:pt>
    <dgm:pt modelId="{A44BBBDB-6686-45A9-9401-30451221A2E2}" type="sibTrans" cxnId="{5C1C69CB-F324-4BEC-9E2C-3A0CB6628D93}">
      <dgm:prSet/>
      <dgm:spPr/>
      <dgm:t>
        <a:bodyPr/>
        <a:lstStyle/>
        <a:p>
          <a:endParaRPr lang="en-IN"/>
        </a:p>
      </dgm:t>
    </dgm:pt>
    <dgm:pt modelId="{4B28E9EB-D646-4AF6-ABA2-E6A23D277068}" type="pres">
      <dgm:prSet presAssocID="{2F6E48E0-465E-4715-B5E8-FDB75736B3DB}" presName="compositeShape" presStyleCnt="0">
        <dgm:presLayoutVars>
          <dgm:chMax val="7"/>
          <dgm:dir/>
          <dgm:resizeHandles val="exact"/>
        </dgm:presLayoutVars>
      </dgm:prSet>
      <dgm:spPr/>
    </dgm:pt>
    <dgm:pt modelId="{C7B0A9C3-9A97-417B-BB1B-A1001805F81C}" type="pres">
      <dgm:prSet presAssocID="{E0A1B82B-5EF2-46A4-8570-F10753B09CEC}" presName="circ1" presStyleLbl="vennNode1" presStyleIdx="0" presStyleCnt="7"/>
      <dgm:spPr/>
    </dgm:pt>
    <dgm:pt modelId="{78D1FD7A-A418-4D1D-BCB5-EE0C9565FE36}" type="pres">
      <dgm:prSet presAssocID="{E0A1B82B-5EF2-46A4-8570-F10753B09CEC}" presName="circ1Tx" presStyleLbl="revTx" presStyleIdx="0" presStyleCnt="0" custScaleX="400111">
        <dgm:presLayoutVars>
          <dgm:chMax val="0"/>
          <dgm:chPref val="0"/>
          <dgm:bulletEnabled val="1"/>
        </dgm:presLayoutVars>
      </dgm:prSet>
      <dgm:spPr/>
    </dgm:pt>
    <dgm:pt modelId="{319D777B-810C-4278-8730-EDB0B3B73E00}" type="pres">
      <dgm:prSet presAssocID="{A9886D2D-4E0F-430D-AF81-918E3385425B}" presName="circ2" presStyleLbl="vennNode1" presStyleIdx="1" presStyleCnt="7"/>
      <dgm:spPr/>
    </dgm:pt>
    <dgm:pt modelId="{25B6A664-7DCB-4C6E-BE7C-CF75EF557F7F}" type="pres">
      <dgm:prSet presAssocID="{A9886D2D-4E0F-430D-AF81-918E3385425B}" presName="circ2Tx" presStyleLbl="revTx" presStyleIdx="0" presStyleCnt="0" custLinFactX="-20022" custLinFactNeighborX="-100000" custLinFactNeighborY="-41535">
        <dgm:presLayoutVars>
          <dgm:chMax val="0"/>
          <dgm:chPref val="0"/>
          <dgm:bulletEnabled val="1"/>
        </dgm:presLayoutVars>
      </dgm:prSet>
      <dgm:spPr/>
    </dgm:pt>
    <dgm:pt modelId="{26B84B97-3508-470B-A337-04FD4F08743C}" type="pres">
      <dgm:prSet presAssocID="{84E9CE85-5B0B-4454-B39D-7B80CB15CE5C}" presName="circ3" presStyleLbl="vennNode1" presStyleIdx="2" presStyleCnt="7"/>
      <dgm:spPr/>
    </dgm:pt>
    <dgm:pt modelId="{9B65C0F2-4609-427F-AAD8-FC1C906CEF53}" type="pres">
      <dgm:prSet presAssocID="{84E9CE85-5B0B-4454-B39D-7B80CB15CE5C}" presName="circ3Tx" presStyleLbl="revTx" presStyleIdx="0" presStyleCnt="0" custLinFactNeighborX="1352" custLinFactNeighborY="-74777">
        <dgm:presLayoutVars>
          <dgm:chMax val="0"/>
          <dgm:chPref val="0"/>
          <dgm:bulletEnabled val="1"/>
        </dgm:presLayoutVars>
      </dgm:prSet>
      <dgm:spPr/>
    </dgm:pt>
    <dgm:pt modelId="{12BDB73F-9A25-4FEF-BBEE-32D896E0B836}" type="pres">
      <dgm:prSet presAssocID="{31627433-730E-4FE5-A400-542DF2B1904F}" presName="circ4" presStyleLbl="vennNode1" presStyleIdx="3" presStyleCnt="7"/>
      <dgm:spPr/>
    </dgm:pt>
    <dgm:pt modelId="{F37D05C3-DB3A-4629-9ED0-ED9A15D3CA77}" type="pres">
      <dgm:prSet presAssocID="{31627433-730E-4FE5-A400-542DF2B1904F}" presName="circ4Tx" presStyleLbl="revTx" presStyleIdx="0" presStyleCnt="0" custLinFactNeighborX="46393" custLinFactNeighborY="-86524">
        <dgm:presLayoutVars>
          <dgm:chMax val="0"/>
          <dgm:chPref val="0"/>
          <dgm:bulletEnabled val="1"/>
        </dgm:presLayoutVars>
      </dgm:prSet>
      <dgm:spPr/>
    </dgm:pt>
    <dgm:pt modelId="{4E86A5C9-817E-41AE-9AEF-D984A76E7846}" type="pres">
      <dgm:prSet presAssocID="{FF449B9E-7E0B-411B-8DE3-670EAA088677}" presName="circ5" presStyleLbl="vennNode1" presStyleIdx="4" presStyleCnt="7" custScaleY="78577"/>
      <dgm:spPr/>
    </dgm:pt>
    <dgm:pt modelId="{7D1D5436-202A-4723-B4DD-1032E2B7E047}" type="pres">
      <dgm:prSet presAssocID="{FF449B9E-7E0B-411B-8DE3-670EAA088677}" presName="circ5Tx" presStyleLbl="revTx" presStyleIdx="0" presStyleCnt="0" custLinFactX="4698" custLinFactNeighborX="100000" custLinFactNeighborY="28334">
        <dgm:presLayoutVars>
          <dgm:chMax val="0"/>
          <dgm:chPref val="0"/>
          <dgm:bulletEnabled val="1"/>
        </dgm:presLayoutVars>
      </dgm:prSet>
      <dgm:spPr/>
    </dgm:pt>
    <dgm:pt modelId="{EDD314D2-B8B7-41E3-9991-1C95C493DD74}" type="pres">
      <dgm:prSet presAssocID="{8B649D61-4EB9-4736-AAF8-64DD6D765EEB}" presName="circ6" presStyleLbl="vennNode1" presStyleIdx="5" presStyleCnt="7"/>
      <dgm:spPr/>
    </dgm:pt>
    <dgm:pt modelId="{90215574-03B4-4771-927C-2EF0B8B0E502}" type="pres">
      <dgm:prSet presAssocID="{8B649D61-4EB9-4736-AAF8-64DD6D765EEB}" presName="circ6Tx" presStyleLbl="revTx" presStyleIdx="0" presStyleCnt="0" custLinFactNeighborY="46372">
        <dgm:presLayoutVars>
          <dgm:chMax val="0"/>
          <dgm:chPref val="0"/>
          <dgm:bulletEnabled val="1"/>
        </dgm:presLayoutVars>
      </dgm:prSet>
      <dgm:spPr/>
    </dgm:pt>
    <dgm:pt modelId="{83A1768D-0EC5-47AB-AD70-D0CBDA65A58B}" type="pres">
      <dgm:prSet presAssocID="{E6DF4DDF-36CA-4BEF-99F3-1A3F3610BA7F}" presName="circ7" presStyleLbl="vennNode1" presStyleIdx="6" presStyleCnt="7"/>
      <dgm:spPr/>
    </dgm:pt>
    <dgm:pt modelId="{5594A00A-9C34-4C0A-9910-83ADFE4BD887}" type="pres">
      <dgm:prSet presAssocID="{E6DF4DDF-36CA-4BEF-99F3-1A3F3610BA7F}" presName="circ7Tx" presStyleLbl="revTx" presStyleIdx="0" presStyleCnt="0" custLinFactNeighborX="-4642" custLinFactNeighborY="52185">
        <dgm:presLayoutVars>
          <dgm:chMax val="0"/>
          <dgm:chPref val="0"/>
          <dgm:bulletEnabled val="1"/>
        </dgm:presLayoutVars>
      </dgm:prSet>
      <dgm:spPr/>
    </dgm:pt>
  </dgm:ptLst>
  <dgm:cxnLst>
    <dgm:cxn modelId="{3F7D9910-AB68-4714-91F9-771195AEED32}" type="presOf" srcId="{E0A1B82B-5EF2-46A4-8570-F10753B09CEC}" destId="{78D1FD7A-A418-4D1D-BCB5-EE0C9565FE36}" srcOrd="0" destOrd="0" presId="urn:microsoft.com/office/officeart/2005/8/layout/venn1"/>
    <dgm:cxn modelId="{93B0D911-6B6D-4934-AAC6-374D47F351AC}" srcId="{2F6E48E0-465E-4715-B5E8-FDB75736B3DB}" destId="{31627433-730E-4FE5-A400-542DF2B1904F}" srcOrd="3" destOrd="0" parTransId="{BC8644F2-AB76-4F7D-ADED-3D6279BA61E6}" sibTransId="{98859973-94CB-47F6-9FBA-4E22DEC0AB1F}"/>
    <dgm:cxn modelId="{4315C416-44E5-44B9-8BA4-1A2DEA751AAA}" type="presOf" srcId="{31627433-730E-4FE5-A400-542DF2B1904F}" destId="{F37D05C3-DB3A-4629-9ED0-ED9A15D3CA77}" srcOrd="0" destOrd="0" presId="urn:microsoft.com/office/officeart/2005/8/layout/venn1"/>
    <dgm:cxn modelId="{ED013218-4571-4B5E-9A80-283BE655BEAE}" srcId="{2F6E48E0-465E-4715-B5E8-FDB75736B3DB}" destId="{093A0C4F-C208-41B7-879C-9A0D5BF58C08}" srcOrd="9" destOrd="0" parTransId="{7C819E36-9419-4198-AD08-8C312054AC70}" sibTransId="{5F8E7421-121A-425C-805F-1CD4D32778AB}"/>
    <dgm:cxn modelId="{805B201A-8E25-462C-8800-B6F406F0097C}" srcId="{2F6E48E0-465E-4715-B5E8-FDB75736B3DB}" destId="{FF449B9E-7E0B-411B-8DE3-670EAA088677}" srcOrd="4" destOrd="0" parTransId="{5ADF923A-EAB3-42EF-BA8A-C321251F3A1A}" sibTransId="{819F9C8F-D8F4-4D4B-8F8A-BA7265E9D823}"/>
    <dgm:cxn modelId="{F0326F2F-F25B-4FA7-95DE-D18EF244EF95}" srcId="{2F6E48E0-465E-4715-B5E8-FDB75736B3DB}" destId="{A9886D2D-4E0F-430D-AF81-918E3385425B}" srcOrd="1" destOrd="0" parTransId="{C20E327D-B423-4334-B8CC-000639E47F74}" sibTransId="{09F06711-799B-4A93-B118-38DA76F2C612}"/>
    <dgm:cxn modelId="{FB674D61-69E8-407E-821B-39DB63D37C18}" type="presOf" srcId="{8B649D61-4EB9-4736-AAF8-64DD6D765EEB}" destId="{90215574-03B4-4771-927C-2EF0B8B0E502}" srcOrd="0" destOrd="0" presId="urn:microsoft.com/office/officeart/2005/8/layout/venn1"/>
    <dgm:cxn modelId="{99C6404A-16DA-4F94-AFC5-62AB9E946882}" srcId="{2F6E48E0-465E-4715-B5E8-FDB75736B3DB}" destId="{A1CA1A87-C83E-4E8B-9C7E-FE80D7E086A0}" srcOrd="8" destOrd="0" parTransId="{9DBF3064-5993-49A5-B2DC-997E3235749E}" sibTransId="{2554E660-C2CF-476A-A578-19A022C7B4E1}"/>
    <dgm:cxn modelId="{FC9F084E-96BF-4DFB-946E-0746F490ABB2}" srcId="{2F6E48E0-465E-4715-B5E8-FDB75736B3DB}" destId="{02E580B3-2D7B-4007-B167-F332241FE8CE}" srcOrd="7" destOrd="0" parTransId="{EB39980A-0063-4CD3-8AAF-D5D95D47B11A}" sibTransId="{547237F6-BED7-4791-B59C-C5070670E912}"/>
    <dgm:cxn modelId="{FCB86F73-51B5-4E52-9C4D-C227BB1A5A58}" srcId="{2F6E48E0-465E-4715-B5E8-FDB75736B3DB}" destId="{E0A1B82B-5EF2-46A4-8570-F10753B09CEC}" srcOrd="0" destOrd="0" parTransId="{E6A19935-DA37-44BB-962E-29B2EF086F0C}" sibTransId="{06349ABC-54BD-4ADD-BA42-F985CC883384}"/>
    <dgm:cxn modelId="{FA60EB7C-2DDA-4BDD-9343-9FF607D4AE48}" srcId="{2F6E48E0-465E-4715-B5E8-FDB75736B3DB}" destId="{84E9CE85-5B0B-4454-B39D-7B80CB15CE5C}" srcOrd="2" destOrd="0" parTransId="{E15699E7-4F51-4532-BF19-89D4CF3EC5BE}" sibTransId="{F0283472-004C-44F2-AD89-6981D3CDD857}"/>
    <dgm:cxn modelId="{BA120F83-66AD-4C10-B6FB-B94C04F3B4EE}" srcId="{2F6E48E0-465E-4715-B5E8-FDB75736B3DB}" destId="{E6DF4DDF-36CA-4BEF-99F3-1A3F3610BA7F}" srcOrd="6" destOrd="0" parTransId="{53642E79-D4D0-4BFE-93DA-15142267B6D1}" sibTransId="{5F05D52B-9044-476F-A04D-840E44B88273}"/>
    <dgm:cxn modelId="{727B3797-A1A3-472E-B33E-2F20878CDC75}" type="presOf" srcId="{2F6E48E0-465E-4715-B5E8-FDB75736B3DB}" destId="{4B28E9EB-D646-4AF6-ABA2-E6A23D277068}" srcOrd="0" destOrd="0" presId="urn:microsoft.com/office/officeart/2005/8/layout/venn1"/>
    <dgm:cxn modelId="{A1C1959F-E0C9-4B74-85C3-ACC0707259CD}" type="presOf" srcId="{E6DF4DDF-36CA-4BEF-99F3-1A3F3610BA7F}" destId="{5594A00A-9C34-4C0A-9910-83ADFE4BD887}" srcOrd="0" destOrd="0" presId="urn:microsoft.com/office/officeart/2005/8/layout/venn1"/>
    <dgm:cxn modelId="{C714A5B7-3DA1-4451-A43F-99DDCEA0B552}" type="presOf" srcId="{A9886D2D-4E0F-430D-AF81-918E3385425B}" destId="{25B6A664-7DCB-4C6E-BE7C-CF75EF557F7F}" srcOrd="0" destOrd="0" presId="urn:microsoft.com/office/officeart/2005/8/layout/venn1"/>
    <dgm:cxn modelId="{0E22B1C5-A51B-44CD-B913-A579B31326B7}" srcId="{2F6E48E0-465E-4715-B5E8-FDB75736B3DB}" destId="{8B649D61-4EB9-4736-AAF8-64DD6D765EEB}" srcOrd="5" destOrd="0" parTransId="{DB8CB741-F9EB-4E5E-ACF2-6C06266C481A}" sibTransId="{AC129C57-5ABF-4896-B89B-66EB8A106700}"/>
    <dgm:cxn modelId="{41C7B4C5-B2D5-4294-8FA0-953ACC43EC5D}" type="presOf" srcId="{FF449B9E-7E0B-411B-8DE3-670EAA088677}" destId="{7D1D5436-202A-4723-B4DD-1032E2B7E047}" srcOrd="0" destOrd="0" presId="urn:microsoft.com/office/officeart/2005/8/layout/venn1"/>
    <dgm:cxn modelId="{5C1C69CB-F324-4BEC-9E2C-3A0CB6628D93}" srcId="{2F6E48E0-465E-4715-B5E8-FDB75736B3DB}" destId="{B317A368-89DF-43FF-8221-CF534AA14A2A}" srcOrd="10" destOrd="0" parTransId="{7DEB34DB-B32D-4E32-95D4-E57A790C326E}" sibTransId="{A44BBBDB-6686-45A9-9401-30451221A2E2}"/>
    <dgm:cxn modelId="{7D7A0EF1-34D5-4261-A5B8-CE108E5D856E}" type="presOf" srcId="{84E9CE85-5B0B-4454-B39D-7B80CB15CE5C}" destId="{9B65C0F2-4609-427F-AAD8-FC1C906CEF53}" srcOrd="0" destOrd="0" presId="urn:microsoft.com/office/officeart/2005/8/layout/venn1"/>
    <dgm:cxn modelId="{ABCC0D00-7162-4387-9F2A-2ADC5074DEAE}" type="presParOf" srcId="{4B28E9EB-D646-4AF6-ABA2-E6A23D277068}" destId="{C7B0A9C3-9A97-417B-BB1B-A1001805F81C}" srcOrd="0" destOrd="0" presId="urn:microsoft.com/office/officeart/2005/8/layout/venn1"/>
    <dgm:cxn modelId="{0870A635-9449-429C-8F85-2F9B9331AE73}" type="presParOf" srcId="{4B28E9EB-D646-4AF6-ABA2-E6A23D277068}" destId="{78D1FD7A-A418-4D1D-BCB5-EE0C9565FE36}" srcOrd="1" destOrd="0" presId="urn:microsoft.com/office/officeart/2005/8/layout/venn1"/>
    <dgm:cxn modelId="{63962DFB-80F4-4842-8730-68242C8C08D1}" type="presParOf" srcId="{4B28E9EB-D646-4AF6-ABA2-E6A23D277068}" destId="{319D777B-810C-4278-8730-EDB0B3B73E00}" srcOrd="2" destOrd="0" presId="urn:microsoft.com/office/officeart/2005/8/layout/venn1"/>
    <dgm:cxn modelId="{FDA64B24-1E68-4BC3-A2DE-14FDFB39C7FE}" type="presParOf" srcId="{4B28E9EB-D646-4AF6-ABA2-E6A23D277068}" destId="{25B6A664-7DCB-4C6E-BE7C-CF75EF557F7F}" srcOrd="3" destOrd="0" presId="urn:microsoft.com/office/officeart/2005/8/layout/venn1"/>
    <dgm:cxn modelId="{2D35E46C-8089-4EBC-B08D-24A3F0DFE062}" type="presParOf" srcId="{4B28E9EB-D646-4AF6-ABA2-E6A23D277068}" destId="{26B84B97-3508-470B-A337-04FD4F08743C}" srcOrd="4" destOrd="0" presId="urn:microsoft.com/office/officeart/2005/8/layout/venn1"/>
    <dgm:cxn modelId="{11690080-AF46-442F-923E-C4F0CFBAF437}" type="presParOf" srcId="{4B28E9EB-D646-4AF6-ABA2-E6A23D277068}" destId="{9B65C0F2-4609-427F-AAD8-FC1C906CEF53}" srcOrd="5" destOrd="0" presId="urn:microsoft.com/office/officeart/2005/8/layout/venn1"/>
    <dgm:cxn modelId="{97795E9C-C00E-4650-9A16-B50928A69840}" type="presParOf" srcId="{4B28E9EB-D646-4AF6-ABA2-E6A23D277068}" destId="{12BDB73F-9A25-4FEF-BBEE-32D896E0B836}" srcOrd="6" destOrd="0" presId="urn:microsoft.com/office/officeart/2005/8/layout/venn1"/>
    <dgm:cxn modelId="{98BA62A8-D71A-4E6D-ACCC-0D9A1172EBA2}" type="presParOf" srcId="{4B28E9EB-D646-4AF6-ABA2-E6A23D277068}" destId="{F37D05C3-DB3A-4629-9ED0-ED9A15D3CA77}" srcOrd="7" destOrd="0" presId="urn:microsoft.com/office/officeart/2005/8/layout/venn1"/>
    <dgm:cxn modelId="{0162F9B7-4F9F-43CC-A2F3-41086C9E0781}" type="presParOf" srcId="{4B28E9EB-D646-4AF6-ABA2-E6A23D277068}" destId="{4E86A5C9-817E-41AE-9AEF-D984A76E7846}" srcOrd="8" destOrd="0" presId="urn:microsoft.com/office/officeart/2005/8/layout/venn1"/>
    <dgm:cxn modelId="{AB46FF07-6EB9-4217-90A4-8B5F092E609F}" type="presParOf" srcId="{4B28E9EB-D646-4AF6-ABA2-E6A23D277068}" destId="{7D1D5436-202A-4723-B4DD-1032E2B7E047}" srcOrd="9" destOrd="0" presId="urn:microsoft.com/office/officeart/2005/8/layout/venn1"/>
    <dgm:cxn modelId="{740100F7-6379-4980-8249-8301EEB91FCE}" type="presParOf" srcId="{4B28E9EB-D646-4AF6-ABA2-E6A23D277068}" destId="{EDD314D2-B8B7-41E3-9991-1C95C493DD74}" srcOrd="10" destOrd="0" presId="urn:microsoft.com/office/officeart/2005/8/layout/venn1"/>
    <dgm:cxn modelId="{1F651E5A-A331-4026-A9D1-29568D1B8A62}" type="presParOf" srcId="{4B28E9EB-D646-4AF6-ABA2-E6A23D277068}" destId="{90215574-03B4-4771-927C-2EF0B8B0E502}" srcOrd="11" destOrd="0" presId="urn:microsoft.com/office/officeart/2005/8/layout/venn1"/>
    <dgm:cxn modelId="{46B981F5-CE50-4A4D-B7EA-0A3685495F98}" type="presParOf" srcId="{4B28E9EB-D646-4AF6-ABA2-E6A23D277068}" destId="{83A1768D-0EC5-47AB-AD70-D0CBDA65A58B}" srcOrd="12" destOrd="0" presId="urn:microsoft.com/office/officeart/2005/8/layout/venn1"/>
    <dgm:cxn modelId="{4C6E09A1-63BE-4661-A075-090BFF61C919}" type="presParOf" srcId="{4B28E9EB-D646-4AF6-ABA2-E6A23D277068}" destId="{5594A00A-9C34-4C0A-9910-83ADFE4BD887}"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A1325-FFA9-4AFC-A3C3-45BBCD942150}">
      <dsp:nvSpPr>
        <dsp:cNvPr id="0" name=""/>
        <dsp:cNvSpPr/>
      </dsp:nvSpPr>
      <dsp:spPr>
        <a:xfrm>
          <a:off x="0" y="107488"/>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Goal Achievement</a:t>
          </a:r>
          <a:r>
            <a:rPr lang="en-US" sz="1500" b="0" i="0" kern="1200" baseline="0"/>
            <a:t> – Helps organizations set clear objectives and achieve them efficiently.</a:t>
          </a:r>
          <a:endParaRPr lang="en-IN" sz="1500" kern="1200"/>
        </a:p>
      </dsp:txBody>
      <dsp:txXfrm>
        <a:off x="17563" y="125051"/>
        <a:ext cx="10849007" cy="324648"/>
      </dsp:txXfrm>
    </dsp:sp>
    <dsp:sp modelId="{CDC24849-58C0-40E7-B46D-8050B181A1A4}">
      <dsp:nvSpPr>
        <dsp:cNvPr id="0" name=""/>
        <dsp:cNvSpPr/>
      </dsp:nvSpPr>
      <dsp:spPr>
        <a:xfrm>
          <a:off x="0" y="510463"/>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Efficient Resource Utilization</a:t>
          </a:r>
          <a:r>
            <a:rPr lang="en-US" sz="1500" b="0" i="0" kern="1200" baseline="0"/>
            <a:t> – Ensures optimum use of human, financial, and material resources.</a:t>
          </a:r>
          <a:endParaRPr lang="en-IN" sz="1500" kern="1200"/>
        </a:p>
      </dsp:txBody>
      <dsp:txXfrm>
        <a:off x="17563" y="528026"/>
        <a:ext cx="10849007" cy="324648"/>
      </dsp:txXfrm>
    </dsp:sp>
    <dsp:sp modelId="{E0E40436-104F-403B-8C32-E9EE6231D93C}">
      <dsp:nvSpPr>
        <dsp:cNvPr id="0" name=""/>
        <dsp:cNvSpPr/>
      </dsp:nvSpPr>
      <dsp:spPr>
        <a:xfrm>
          <a:off x="0" y="913438"/>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Adaptability</a:t>
          </a:r>
          <a:r>
            <a:rPr lang="en-US" sz="1500" b="0" i="0" kern="1200" baseline="0"/>
            <a:t> – Enables businesses to adapt to changing market trends, technology, and competition.</a:t>
          </a:r>
          <a:endParaRPr lang="en-IN" sz="1500" kern="1200"/>
        </a:p>
      </dsp:txBody>
      <dsp:txXfrm>
        <a:off x="17563" y="931001"/>
        <a:ext cx="10849007" cy="324648"/>
      </dsp:txXfrm>
    </dsp:sp>
    <dsp:sp modelId="{B0B626E9-414F-46D4-874B-FE185B5F4BA1}">
      <dsp:nvSpPr>
        <dsp:cNvPr id="0" name=""/>
        <dsp:cNvSpPr/>
      </dsp:nvSpPr>
      <dsp:spPr>
        <a:xfrm>
          <a:off x="0" y="1316413"/>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Employee Motivation</a:t>
          </a:r>
          <a:r>
            <a:rPr lang="en-US" sz="1500" b="0" i="0" kern="1200" baseline="0"/>
            <a:t> – Builds teamwork, boosts morale, and enhances job satisfaction.</a:t>
          </a:r>
          <a:endParaRPr lang="en-IN" sz="1500" kern="1200"/>
        </a:p>
      </dsp:txBody>
      <dsp:txXfrm>
        <a:off x="17563" y="1333976"/>
        <a:ext cx="10849007" cy="324648"/>
      </dsp:txXfrm>
    </dsp:sp>
    <dsp:sp modelId="{68787C63-B593-4C0D-8CE3-B3AA20B9FDD4}">
      <dsp:nvSpPr>
        <dsp:cNvPr id="0" name=""/>
        <dsp:cNvSpPr/>
      </dsp:nvSpPr>
      <dsp:spPr>
        <a:xfrm>
          <a:off x="0" y="1719388"/>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Innovation &amp; Growth</a:t>
          </a:r>
          <a:r>
            <a:rPr lang="en-US" sz="1500" b="0" i="0" kern="1200" baseline="0"/>
            <a:t> – Encourages creative problem-solving and long-term business expansion.</a:t>
          </a:r>
          <a:endParaRPr lang="en-IN" sz="1500" kern="1200"/>
        </a:p>
      </dsp:txBody>
      <dsp:txXfrm>
        <a:off x="17563" y="1736951"/>
        <a:ext cx="10849007" cy="324648"/>
      </dsp:txXfrm>
    </dsp:sp>
    <dsp:sp modelId="{8AE1A28A-785E-444A-ACF2-8A8E7C581F5D}">
      <dsp:nvSpPr>
        <dsp:cNvPr id="0" name=""/>
        <dsp:cNvSpPr/>
      </dsp:nvSpPr>
      <dsp:spPr>
        <a:xfrm>
          <a:off x="0" y="2122363"/>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Stability in Operations</a:t>
          </a:r>
          <a:r>
            <a:rPr lang="en-US" sz="1500" b="0" i="0" kern="1200" baseline="0"/>
            <a:t> – Provides structure, reduces uncertainty, and ensures smooth workflow.</a:t>
          </a:r>
          <a:endParaRPr lang="en-IN" sz="1500" kern="1200"/>
        </a:p>
      </dsp:txBody>
      <dsp:txXfrm>
        <a:off x="17563" y="2139926"/>
        <a:ext cx="10849007" cy="324648"/>
      </dsp:txXfrm>
    </dsp:sp>
    <dsp:sp modelId="{66E2B399-9DD4-4A23-A520-F84AE0614CC7}">
      <dsp:nvSpPr>
        <dsp:cNvPr id="0" name=""/>
        <dsp:cNvSpPr/>
      </dsp:nvSpPr>
      <dsp:spPr>
        <a:xfrm>
          <a:off x="0" y="2525338"/>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Better Decision-Making</a:t>
          </a:r>
          <a:r>
            <a:rPr lang="en-US" sz="1500" b="0" i="0" kern="1200" baseline="0"/>
            <a:t> – Supports rational, data-driven, and timely decisions.</a:t>
          </a:r>
          <a:endParaRPr lang="en-IN" sz="1500" kern="1200"/>
        </a:p>
      </dsp:txBody>
      <dsp:txXfrm>
        <a:off x="17563" y="2542901"/>
        <a:ext cx="10849007" cy="324648"/>
      </dsp:txXfrm>
    </dsp:sp>
    <dsp:sp modelId="{D9F5AC31-D3E9-480A-87F8-6DE89B888F4E}">
      <dsp:nvSpPr>
        <dsp:cNvPr id="0" name=""/>
        <dsp:cNvSpPr/>
      </dsp:nvSpPr>
      <dsp:spPr>
        <a:xfrm>
          <a:off x="0" y="2928313"/>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Customer Satisfaction</a:t>
          </a:r>
          <a:r>
            <a:rPr lang="en-US" sz="1500" b="0" i="0" kern="1200" baseline="0"/>
            <a:t> – Aligns strategies to meet consumer needs effectively.</a:t>
          </a:r>
          <a:endParaRPr lang="en-IN" sz="1500" kern="1200"/>
        </a:p>
      </dsp:txBody>
      <dsp:txXfrm>
        <a:off x="17563" y="2945876"/>
        <a:ext cx="10849007" cy="324648"/>
      </dsp:txXfrm>
    </dsp:sp>
    <dsp:sp modelId="{F628F3CF-F68E-4E62-9E8E-BD0F907C1375}">
      <dsp:nvSpPr>
        <dsp:cNvPr id="0" name=""/>
        <dsp:cNvSpPr/>
      </dsp:nvSpPr>
      <dsp:spPr>
        <a:xfrm>
          <a:off x="0" y="3331288"/>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Sustainability &amp; Ethics</a:t>
          </a:r>
          <a:r>
            <a:rPr lang="en-US" sz="1500" b="0" i="0" kern="1200" baseline="0"/>
            <a:t> – Promotes responsible business practices and long-term survival.</a:t>
          </a:r>
          <a:endParaRPr lang="en-IN" sz="1500" kern="1200"/>
        </a:p>
      </dsp:txBody>
      <dsp:txXfrm>
        <a:off x="17563" y="3348851"/>
        <a:ext cx="10849007" cy="324648"/>
      </dsp:txXfrm>
    </dsp:sp>
    <dsp:sp modelId="{3D70210F-72EA-4F78-80C8-9B5D42CBEDC8}">
      <dsp:nvSpPr>
        <dsp:cNvPr id="0" name=""/>
        <dsp:cNvSpPr/>
      </dsp:nvSpPr>
      <dsp:spPr>
        <a:xfrm>
          <a:off x="0" y="3734263"/>
          <a:ext cx="10884133" cy="3597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0" kern="1200" baseline="0"/>
            <a:t>Competitive Advantage</a:t>
          </a:r>
          <a:r>
            <a:rPr lang="en-US" sz="1500" b="0" i="0" kern="1200" baseline="0"/>
            <a:t> – Strong management creates an edge over rivals in a dynamic environment.</a:t>
          </a:r>
          <a:endParaRPr lang="en-IN" sz="1500" kern="1200"/>
        </a:p>
      </dsp:txBody>
      <dsp:txXfrm>
        <a:off x="17563" y="3751826"/>
        <a:ext cx="10849007"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0A9C3-9A97-417B-BB1B-A1001805F81C}">
      <dsp:nvSpPr>
        <dsp:cNvPr id="0" name=""/>
        <dsp:cNvSpPr/>
      </dsp:nvSpPr>
      <dsp:spPr>
        <a:xfrm>
          <a:off x="4459798" y="1114118"/>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8D1FD7A-A418-4D1D-BCB5-EE0C9565FE36}">
      <dsp:nvSpPr>
        <dsp:cNvPr id="0" name=""/>
        <dsp:cNvSpPr/>
      </dsp:nvSpPr>
      <dsp:spPr>
        <a:xfrm>
          <a:off x="1901713" y="0"/>
          <a:ext cx="6543433" cy="87519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i="1" kern="1200" dirty="0">
              <a:highlight>
                <a:srgbClr val="FFFF00"/>
              </a:highlight>
            </a:rPr>
            <a:t>Managerial ethos refers to the values, principles, and ethical standards that guide managers in their decisions, behavior, and leadership style.</a:t>
          </a:r>
          <a:endParaRPr lang="en-IN" sz="1600" kern="1200" dirty="0">
            <a:highlight>
              <a:srgbClr val="FFFF00"/>
            </a:highlight>
          </a:endParaRPr>
        </a:p>
      </dsp:txBody>
      <dsp:txXfrm>
        <a:off x="1901713" y="0"/>
        <a:ext cx="6543433" cy="875191"/>
      </dsp:txXfrm>
    </dsp:sp>
    <dsp:sp modelId="{319D777B-810C-4278-8730-EDB0B3B73E00}">
      <dsp:nvSpPr>
        <dsp:cNvPr id="0" name=""/>
        <dsp:cNvSpPr/>
      </dsp:nvSpPr>
      <dsp:spPr>
        <a:xfrm>
          <a:off x="4878462" y="1315412"/>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5B6A664-7DCB-4C6E-BE7C-CF75EF557F7F}">
      <dsp:nvSpPr>
        <dsp:cNvPr id="0" name=""/>
        <dsp:cNvSpPr/>
      </dsp:nvSpPr>
      <dsp:spPr>
        <a:xfrm>
          <a:off x="4625972" y="431570"/>
          <a:ext cx="1546200" cy="96271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Key Elements of Managerial Ethos:</a:t>
          </a:r>
          <a:endParaRPr lang="en-IN" sz="1400" kern="1200" dirty="0"/>
        </a:p>
      </dsp:txBody>
      <dsp:txXfrm>
        <a:off x="4625972" y="431570"/>
        <a:ext cx="1546200" cy="962710"/>
      </dsp:txXfrm>
    </dsp:sp>
    <dsp:sp modelId="{26B84B97-3508-470B-A337-04FD4F08743C}">
      <dsp:nvSpPr>
        <dsp:cNvPr id="0" name=""/>
        <dsp:cNvSpPr/>
      </dsp:nvSpPr>
      <dsp:spPr>
        <a:xfrm>
          <a:off x="4981344" y="1768324"/>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B65C0F2-4609-427F-AAD8-FC1C906CEF53}">
      <dsp:nvSpPr>
        <dsp:cNvPr id="0" name=""/>
        <dsp:cNvSpPr/>
      </dsp:nvSpPr>
      <dsp:spPr>
        <a:xfrm>
          <a:off x="6650929" y="1287730"/>
          <a:ext cx="1516466" cy="10283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Integrity &amp; Honesty</a:t>
          </a:r>
          <a:r>
            <a:rPr lang="en-US" sz="1400" kern="1200" dirty="0"/>
            <a:t> – Being truthful and transparent in decisions.</a:t>
          </a:r>
          <a:endParaRPr lang="en-IN" sz="1400" kern="1200" dirty="0"/>
        </a:p>
      </dsp:txBody>
      <dsp:txXfrm>
        <a:off x="6650929" y="1287730"/>
        <a:ext cx="1516466" cy="1028349"/>
      </dsp:txXfrm>
    </dsp:sp>
    <dsp:sp modelId="{12BDB73F-9A25-4FEF-BBEE-32D896E0B836}">
      <dsp:nvSpPr>
        <dsp:cNvPr id="0" name=""/>
        <dsp:cNvSpPr/>
      </dsp:nvSpPr>
      <dsp:spPr>
        <a:xfrm>
          <a:off x="4691729" y="2131528"/>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37D05C3-DB3A-4629-9ED0-ED9A15D3CA77}">
      <dsp:nvSpPr>
        <dsp:cNvPr id="0" name=""/>
        <dsp:cNvSpPr/>
      </dsp:nvSpPr>
      <dsp:spPr>
        <a:xfrm>
          <a:off x="6734978" y="2621081"/>
          <a:ext cx="1635404" cy="9408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Accountability</a:t>
          </a:r>
          <a:r>
            <a:rPr lang="en-US" sz="1400" kern="1200" dirty="0"/>
            <a:t> – Taking responsibility for actions and results.</a:t>
          </a:r>
          <a:endParaRPr lang="en-IN" sz="1400" kern="1200" dirty="0"/>
        </a:p>
      </dsp:txBody>
      <dsp:txXfrm>
        <a:off x="6734978" y="2621081"/>
        <a:ext cx="1635404" cy="940830"/>
      </dsp:txXfrm>
    </dsp:sp>
    <dsp:sp modelId="{4E86A5C9-817E-41AE-9AEF-D984A76E7846}">
      <dsp:nvSpPr>
        <dsp:cNvPr id="0" name=""/>
        <dsp:cNvSpPr/>
      </dsp:nvSpPr>
      <dsp:spPr>
        <a:xfrm>
          <a:off x="4227868" y="2284428"/>
          <a:ext cx="1427262" cy="11216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D1D5436-202A-4723-B4DD-1032E2B7E047}">
      <dsp:nvSpPr>
        <dsp:cNvPr id="0" name=""/>
        <dsp:cNvSpPr/>
      </dsp:nvSpPr>
      <dsp:spPr>
        <a:xfrm>
          <a:off x="4447426" y="3435126"/>
          <a:ext cx="1635404" cy="9408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Fairness &amp; Equity</a:t>
          </a:r>
          <a:r>
            <a:rPr lang="en-US" sz="1400" kern="1200" dirty="0"/>
            <a:t> – Treating all employees and stakeholders justly.</a:t>
          </a:r>
          <a:endParaRPr lang="en-IN" sz="1400" kern="1200" dirty="0"/>
        </a:p>
      </dsp:txBody>
      <dsp:txXfrm>
        <a:off x="4447426" y="3435126"/>
        <a:ext cx="1635404" cy="940830"/>
      </dsp:txXfrm>
    </dsp:sp>
    <dsp:sp modelId="{EDD314D2-B8B7-41E3-9991-1C95C493DD74}">
      <dsp:nvSpPr>
        <dsp:cNvPr id="0" name=""/>
        <dsp:cNvSpPr/>
      </dsp:nvSpPr>
      <dsp:spPr>
        <a:xfrm>
          <a:off x="3938253" y="1768324"/>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0215574-03B4-4771-927C-2EF0B8B0E502}">
      <dsp:nvSpPr>
        <dsp:cNvPr id="0" name=""/>
        <dsp:cNvSpPr/>
      </dsp:nvSpPr>
      <dsp:spPr>
        <a:xfrm>
          <a:off x="2199967" y="2533566"/>
          <a:ext cx="1516466" cy="10283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Commitment to Excellence</a:t>
          </a:r>
          <a:r>
            <a:rPr lang="en-US" sz="1400" kern="1200" dirty="0"/>
            <a:t> – Striving for efficiency, quality, and innovation.</a:t>
          </a:r>
          <a:endParaRPr lang="en-IN" sz="1400" kern="1200" dirty="0"/>
        </a:p>
      </dsp:txBody>
      <dsp:txXfrm>
        <a:off x="2199967" y="2533566"/>
        <a:ext cx="1516466" cy="1028349"/>
      </dsp:txXfrm>
    </dsp:sp>
    <dsp:sp modelId="{83A1768D-0EC5-47AB-AD70-D0CBDA65A58B}">
      <dsp:nvSpPr>
        <dsp:cNvPr id="0" name=""/>
        <dsp:cNvSpPr/>
      </dsp:nvSpPr>
      <dsp:spPr>
        <a:xfrm>
          <a:off x="4041135" y="1315412"/>
          <a:ext cx="1427262" cy="142743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594A00A-9C34-4C0A-9910-83ADFE4BD887}">
      <dsp:nvSpPr>
        <dsp:cNvPr id="0" name=""/>
        <dsp:cNvSpPr/>
      </dsp:nvSpPr>
      <dsp:spPr>
        <a:xfrm>
          <a:off x="2247131" y="1333822"/>
          <a:ext cx="1546200" cy="96271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Social Responsibility</a:t>
          </a:r>
          <a:r>
            <a:rPr lang="en-US" sz="1400" kern="1200" dirty="0"/>
            <a:t> – Balancing business goals with societal good.</a:t>
          </a:r>
          <a:endParaRPr lang="en-IN" sz="1400" kern="1200" dirty="0"/>
        </a:p>
      </dsp:txBody>
      <dsp:txXfrm>
        <a:off x="2247131" y="1333822"/>
        <a:ext cx="1546200" cy="9627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BBCA1-66EC-432F-BAA5-4266AAB79587}" type="datetimeFigureOut">
              <a:rPr lang="en-IN" smtClean="0"/>
              <a:t>14-09-2025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F041EE-30B8-457C-B2E5-02DB9F0A24DE}" type="slidenum">
              <a:rPr lang="en-IN" smtClean="0"/>
              <a:t>‹#›</a:t>
            </a:fld>
            <a:endParaRPr lang="en-IN"/>
          </a:p>
        </p:txBody>
      </p:sp>
    </p:spTree>
    <p:extLst>
      <p:ext uri="{BB962C8B-B14F-4D97-AF65-F5344CB8AC3E}">
        <p14:creationId xmlns:p14="http://schemas.microsoft.com/office/powerpoint/2010/main" val="96538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7F0BCD-0B01-4459-8248-86BE0FB2FDB9}" type="datetime1">
              <a:rPr lang="en-IN" smtClean="0"/>
              <a:t>14-09-2025</a:t>
            </a:fld>
            <a:endParaRPr lang="en-IN"/>
          </a:p>
        </p:txBody>
      </p:sp>
      <p:sp>
        <p:nvSpPr>
          <p:cNvPr id="5" name="Footer Placeholder 4"/>
          <p:cNvSpPr>
            <a:spLocks noGrp="1"/>
          </p:cNvSpPr>
          <p:nvPr>
            <p:ph type="ftr" sz="quarter" idx="11"/>
          </p:nvPr>
        </p:nvSpPr>
        <p:spPr/>
        <p:txBody>
          <a:bodyPr/>
          <a:lstStyle/>
          <a:p>
            <a:r>
              <a:rPr lang="en-US"/>
              <a:t>MG301(AS) By- Ms.Pooja Ahlawat (DSM)</a:t>
            </a:r>
            <a:endParaRPr lang="en-IN"/>
          </a:p>
        </p:txBody>
      </p:sp>
      <p:sp>
        <p:nvSpPr>
          <p:cNvPr id="6" name="Slide Number Placeholder 5"/>
          <p:cNvSpPr>
            <a:spLocks noGrp="1"/>
          </p:cNvSpPr>
          <p:nvPr>
            <p:ph type="sldNum" sz="quarter" idx="12"/>
          </p:nvPr>
        </p:nvSpPr>
        <p:spPr/>
        <p:txBody>
          <a:bodyPr/>
          <a:lstStyle/>
          <a:p>
            <a:fld id="{4DBA8D4B-DF2D-4522-9FDE-0E71188FDD1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09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47470-3610-4449-8BE9-07116BF19278}" type="datetime1">
              <a:rPr lang="en-IN" smtClean="0"/>
              <a:t>14-09-2025</a:t>
            </a:fld>
            <a:endParaRPr lang="en-IN"/>
          </a:p>
        </p:txBody>
      </p:sp>
      <p:sp>
        <p:nvSpPr>
          <p:cNvPr id="5" name="Footer Placeholder 4"/>
          <p:cNvSpPr>
            <a:spLocks noGrp="1"/>
          </p:cNvSpPr>
          <p:nvPr>
            <p:ph type="ftr" sz="quarter" idx="11"/>
          </p:nvPr>
        </p:nvSpPr>
        <p:spPr/>
        <p:txBody>
          <a:bodyPr/>
          <a:lstStyle/>
          <a:p>
            <a:r>
              <a:rPr lang="en-US"/>
              <a:t>MG301(AS) By- Ms.Pooja Ahlawat (DSM)</a:t>
            </a:r>
            <a:endParaRPr lang="en-IN"/>
          </a:p>
        </p:txBody>
      </p:sp>
      <p:sp>
        <p:nvSpPr>
          <p:cNvPr id="6" name="Slide Number Placeholder 5"/>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339023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596402-D28F-4ABB-8C38-DF04DDE0383E}" type="datetime1">
              <a:rPr lang="en-IN" smtClean="0"/>
              <a:t>14-09-2025</a:t>
            </a:fld>
            <a:endParaRPr lang="en-IN"/>
          </a:p>
        </p:txBody>
      </p:sp>
      <p:sp>
        <p:nvSpPr>
          <p:cNvPr id="5" name="Footer Placeholder 4"/>
          <p:cNvSpPr>
            <a:spLocks noGrp="1"/>
          </p:cNvSpPr>
          <p:nvPr>
            <p:ph type="ftr" sz="quarter" idx="11"/>
          </p:nvPr>
        </p:nvSpPr>
        <p:spPr/>
        <p:txBody>
          <a:bodyPr/>
          <a:lstStyle/>
          <a:p>
            <a:r>
              <a:rPr lang="en-US"/>
              <a:t>MG301(AS) By- Ms.Pooja Ahlawat (DSM)</a:t>
            </a:r>
            <a:endParaRPr lang="en-IN"/>
          </a:p>
        </p:txBody>
      </p:sp>
      <p:sp>
        <p:nvSpPr>
          <p:cNvPr id="6" name="Slide Number Placeholder 5"/>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280552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243AD-D6E4-4A1C-99D1-2C8D5D03816F}" type="datetime1">
              <a:rPr lang="en-IN" smtClean="0"/>
              <a:t>14-09-2025</a:t>
            </a:fld>
            <a:endParaRPr lang="en-IN"/>
          </a:p>
        </p:txBody>
      </p:sp>
      <p:sp>
        <p:nvSpPr>
          <p:cNvPr id="5" name="Footer Placeholder 4"/>
          <p:cNvSpPr>
            <a:spLocks noGrp="1"/>
          </p:cNvSpPr>
          <p:nvPr>
            <p:ph type="ftr" sz="quarter" idx="11"/>
          </p:nvPr>
        </p:nvSpPr>
        <p:spPr/>
        <p:txBody>
          <a:bodyPr/>
          <a:lstStyle/>
          <a:p>
            <a:r>
              <a:rPr lang="en-US"/>
              <a:t>MG301(AS) By- Ms.Pooja Ahlawat (DSM)</a:t>
            </a:r>
            <a:endParaRPr lang="en-IN"/>
          </a:p>
        </p:txBody>
      </p:sp>
      <p:sp>
        <p:nvSpPr>
          <p:cNvPr id="6" name="Slide Number Placeholder 5"/>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151800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EBB18-B9FC-40FF-AC17-6DB5D2B7E4DF}" type="datetime1">
              <a:rPr lang="en-IN" smtClean="0"/>
              <a:t>14-09-2025</a:t>
            </a:fld>
            <a:endParaRPr lang="en-IN"/>
          </a:p>
        </p:txBody>
      </p:sp>
      <p:sp>
        <p:nvSpPr>
          <p:cNvPr id="5" name="Footer Placeholder 4"/>
          <p:cNvSpPr>
            <a:spLocks noGrp="1"/>
          </p:cNvSpPr>
          <p:nvPr>
            <p:ph type="ftr" sz="quarter" idx="11"/>
          </p:nvPr>
        </p:nvSpPr>
        <p:spPr/>
        <p:txBody>
          <a:bodyPr/>
          <a:lstStyle/>
          <a:p>
            <a:r>
              <a:rPr lang="en-US"/>
              <a:t>MG301(AS) By- Ms.Pooja Ahlawat (DSM)</a:t>
            </a:r>
            <a:endParaRPr lang="en-IN"/>
          </a:p>
        </p:txBody>
      </p:sp>
      <p:sp>
        <p:nvSpPr>
          <p:cNvPr id="6" name="Slide Number Placeholder 5"/>
          <p:cNvSpPr>
            <a:spLocks noGrp="1"/>
          </p:cNvSpPr>
          <p:nvPr>
            <p:ph type="sldNum" sz="quarter" idx="12"/>
          </p:nvPr>
        </p:nvSpPr>
        <p:spPr/>
        <p:txBody>
          <a:bodyPr/>
          <a:lstStyle/>
          <a:p>
            <a:fld id="{4DBA8D4B-DF2D-4522-9FDE-0E71188FDD1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308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921E9A-D0CE-41BE-B6BB-A49FB0F39395}" type="datetime1">
              <a:rPr lang="en-IN" smtClean="0"/>
              <a:t>14-09-2025</a:t>
            </a:fld>
            <a:endParaRPr lang="en-IN"/>
          </a:p>
        </p:txBody>
      </p:sp>
      <p:sp>
        <p:nvSpPr>
          <p:cNvPr id="6" name="Footer Placeholder 5"/>
          <p:cNvSpPr>
            <a:spLocks noGrp="1"/>
          </p:cNvSpPr>
          <p:nvPr>
            <p:ph type="ftr" sz="quarter" idx="11"/>
          </p:nvPr>
        </p:nvSpPr>
        <p:spPr/>
        <p:txBody>
          <a:bodyPr/>
          <a:lstStyle/>
          <a:p>
            <a:r>
              <a:rPr lang="en-US"/>
              <a:t>MG301(AS) By- Ms.Pooja Ahlawat (DSM)</a:t>
            </a:r>
            <a:endParaRPr lang="en-IN"/>
          </a:p>
        </p:txBody>
      </p:sp>
      <p:sp>
        <p:nvSpPr>
          <p:cNvPr id="7" name="Slide Number Placeholder 6"/>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168618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F4C29C-3C08-47FC-967A-C6F59205951D}" type="datetime1">
              <a:rPr lang="en-IN" smtClean="0"/>
              <a:t>14-09-2025</a:t>
            </a:fld>
            <a:endParaRPr lang="en-IN"/>
          </a:p>
        </p:txBody>
      </p:sp>
      <p:sp>
        <p:nvSpPr>
          <p:cNvPr id="8" name="Footer Placeholder 7"/>
          <p:cNvSpPr>
            <a:spLocks noGrp="1"/>
          </p:cNvSpPr>
          <p:nvPr>
            <p:ph type="ftr" sz="quarter" idx="11"/>
          </p:nvPr>
        </p:nvSpPr>
        <p:spPr/>
        <p:txBody>
          <a:bodyPr/>
          <a:lstStyle/>
          <a:p>
            <a:r>
              <a:rPr lang="en-US"/>
              <a:t>MG301(AS) By- Ms.Pooja Ahlawat (DSM)</a:t>
            </a:r>
            <a:endParaRPr lang="en-IN"/>
          </a:p>
        </p:txBody>
      </p:sp>
      <p:sp>
        <p:nvSpPr>
          <p:cNvPr id="9" name="Slide Number Placeholder 8"/>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169302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03FB83-9ED7-47D8-BB79-0964E2842DBE}" type="datetime1">
              <a:rPr lang="en-IN" smtClean="0"/>
              <a:t>14-09-2025</a:t>
            </a:fld>
            <a:endParaRPr lang="en-IN"/>
          </a:p>
        </p:txBody>
      </p:sp>
      <p:sp>
        <p:nvSpPr>
          <p:cNvPr id="4" name="Footer Placeholder 3"/>
          <p:cNvSpPr>
            <a:spLocks noGrp="1"/>
          </p:cNvSpPr>
          <p:nvPr>
            <p:ph type="ftr" sz="quarter" idx="11"/>
          </p:nvPr>
        </p:nvSpPr>
        <p:spPr/>
        <p:txBody>
          <a:bodyPr/>
          <a:lstStyle/>
          <a:p>
            <a:r>
              <a:rPr lang="en-US"/>
              <a:t>MG301(AS) By- Ms.Pooja Ahlawat (DSM)</a:t>
            </a:r>
            <a:endParaRPr lang="en-IN"/>
          </a:p>
        </p:txBody>
      </p:sp>
      <p:sp>
        <p:nvSpPr>
          <p:cNvPr id="5" name="Slide Number Placeholder 4"/>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223374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5C385F-518B-4D5E-B925-778CA783FAAE}" type="datetime1">
              <a:rPr lang="en-IN" smtClean="0"/>
              <a:t>14-09-2025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MG301(AS) By- Ms.Pooja Ahlawat (DSM)</a:t>
            </a:r>
            <a:endParaRPr lang="en-IN"/>
          </a:p>
        </p:txBody>
      </p:sp>
      <p:sp>
        <p:nvSpPr>
          <p:cNvPr id="9" name="Slide Number Placeholder 8"/>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135918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693F22E-1C6D-4A77-9DDE-E0CBF5B905AA}" type="datetime1">
              <a:rPr lang="en-IN" smtClean="0"/>
              <a:t>14-09-2025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MG301(AS) By- Ms.Pooja Ahlawat (DSM)</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DBA8D4B-DF2D-4522-9FDE-0E71188FDD12}" type="slidenum">
              <a:rPr lang="en-IN" smtClean="0"/>
              <a:t>‹#›</a:t>
            </a:fld>
            <a:endParaRPr lang="en-IN"/>
          </a:p>
        </p:txBody>
      </p:sp>
    </p:spTree>
    <p:extLst>
      <p:ext uri="{BB962C8B-B14F-4D97-AF65-F5344CB8AC3E}">
        <p14:creationId xmlns:p14="http://schemas.microsoft.com/office/powerpoint/2010/main" val="566921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1360CD-0400-4B09-94B3-F7799557D75E}" type="datetime1">
              <a:rPr lang="en-IN" smtClean="0"/>
              <a:t>14-09-2025</a:t>
            </a:fld>
            <a:endParaRPr lang="en-IN"/>
          </a:p>
        </p:txBody>
      </p:sp>
      <p:sp>
        <p:nvSpPr>
          <p:cNvPr id="6" name="Footer Placeholder 5"/>
          <p:cNvSpPr>
            <a:spLocks noGrp="1"/>
          </p:cNvSpPr>
          <p:nvPr>
            <p:ph type="ftr" sz="quarter" idx="11"/>
          </p:nvPr>
        </p:nvSpPr>
        <p:spPr/>
        <p:txBody>
          <a:bodyPr/>
          <a:lstStyle/>
          <a:p>
            <a:r>
              <a:rPr lang="en-US"/>
              <a:t>MG301(AS) By- Ms.Pooja Ahlawat (DSM)</a:t>
            </a:r>
            <a:endParaRPr lang="en-IN"/>
          </a:p>
        </p:txBody>
      </p:sp>
      <p:sp>
        <p:nvSpPr>
          <p:cNvPr id="7" name="Slide Number Placeholder 6"/>
          <p:cNvSpPr>
            <a:spLocks noGrp="1"/>
          </p:cNvSpPr>
          <p:nvPr>
            <p:ph type="sldNum" sz="quarter" idx="12"/>
          </p:nvPr>
        </p:nvSpPr>
        <p:spPr/>
        <p:txBody>
          <a:bodyPr/>
          <a:lstStyle/>
          <a:p>
            <a:fld id="{4DBA8D4B-DF2D-4522-9FDE-0E71188FDD12}" type="slidenum">
              <a:rPr lang="en-IN" smtClean="0"/>
              <a:t>‹#›</a:t>
            </a:fld>
            <a:endParaRPr lang="en-IN"/>
          </a:p>
        </p:txBody>
      </p:sp>
    </p:spTree>
    <p:extLst>
      <p:ext uri="{BB962C8B-B14F-4D97-AF65-F5344CB8AC3E}">
        <p14:creationId xmlns:p14="http://schemas.microsoft.com/office/powerpoint/2010/main" val="16078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2132576-1488-43ED-8D56-3E302D2977A4}" type="datetime1">
              <a:rPr lang="en-IN" smtClean="0"/>
              <a:t>14-09-2025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MG301(AS) By- Ms.Pooja Ahlawat (DSM)</a:t>
            </a:r>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DBA8D4B-DF2D-4522-9FDE-0E71188FDD1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6689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eeksforgeeks.org/hr/employee-satisfaction-meaning-importance-measurement-and-faqs/"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21D8-6ABD-CBC5-3E84-6FF74A644360}"/>
              </a:ext>
            </a:extLst>
          </p:cNvPr>
          <p:cNvSpPr>
            <a:spLocks noGrp="1"/>
          </p:cNvSpPr>
          <p:nvPr>
            <p:ph type="ctrTitle"/>
          </p:nvPr>
        </p:nvSpPr>
        <p:spPr/>
        <p:txBody>
          <a:bodyPr>
            <a:normAutofit/>
          </a:bodyPr>
          <a:lstStyle/>
          <a:p>
            <a:pPr algn="ctr"/>
            <a:r>
              <a:rPr lang="en-IN" sz="6600" dirty="0">
                <a:latin typeface="Times New Roman" panose="02020603050405020304" pitchFamily="18" charset="0"/>
                <a:cs typeface="Times New Roman" panose="02020603050405020304" pitchFamily="18" charset="0"/>
              </a:rPr>
              <a:t>FUNDAMENTALS OF MANAGEMENT(MG301)</a:t>
            </a:r>
          </a:p>
        </p:txBody>
      </p:sp>
      <p:pic>
        <p:nvPicPr>
          <p:cNvPr id="5" name="Picture 4">
            <a:extLst>
              <a:ext uri="{FF2B5EF4-FFF2-40B4-BE49-F238E27FC236}">
                <a16:creationId xmlns:a16="http://schemas.microsoft.com/office/drawing/2014/main" id="{B4C79CE7-0592-D090-B98F-23D9CDE63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97961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1BF6CB-18E1-AD2B-3761-F1C0AC736C49}"/>
              </a:ext>
            </a:extLst>
          </p:cNvPr>
          <p:cNvSpPr>
            <a:spLocks noGrp="1"/>
          </p:cNvSpPr>
          <p:nvPr>
            <p:ph type="sldNum" sz="quarter" idx="12"/>
          </p:nvPr>
        </p:nvSpPr>
        <p:spPr/>
        <p:txBody>
          <a:bodyPr/>
          <a:lstStyle/>
          <a:p>
            <a:fld id="{4DBA8D4B-DF2D-4522-9FDE-0E71188FDD12}" type="slidenum">
              <a:rPr lang="en-IN" smtClean="0"/>
              <a:t>10</a:t>
            </a:fld>
            <a:endParaRPr lang="en-IN"/>
          </a:p>
        </p:txBody>
      </p:sp>
      <p:sp>
        <p:nvSpPr>
          <p:cNvPr id="6" name="Rectangle 1">
            <a:extLst>
              <a:ext uri="{FF2B5EF4-FFF2-40B4-BE49-F238E27FC236}">
                <a16:creationId xmlns:a16="http://schemas.microsoft.com/office/drawing/2014/main" id="{1072C29E-CCF0-6E9C-4191-5684D48DB5C1}"/>
              </a:ext>
            </a:extLst>
          </p:cNvPr>
          <p:cNvSpPr>
            <a:spLocks noGrp="1" noChangeArrowheads="1"/>
          </p:cNvSpPr>
          <p:nvPr>
            <p:ph idx="4294967295"/>
          </p:nvPr>
        </p:nvSpPr>
        <p:spPr bwMode="auto">
          <a:xfrm>
            <a:off x="309534" y="595102"/>
            <a:ext cx="1135142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Division of Work</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Specialization improves efficiency.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car plant, different teams work on engine, body, and painting separately.</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Authority and Responsibility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Managers must have authority to give orders, balanced with responsibility.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project manager has authority to assign tasks and is accountable for project success.</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Discipline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Employees must respect rules and agreements.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Attendance policies in IT companies ensure punctuality.</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Unity of Command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One employee should receive orders from only one superior.</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sales executive reports only to the sales manager, not multiple bosses.</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Unity of Direction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Teams with the same goal should work under one plan and one leader.</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product launch team follows one marketing strategy under a single campaign manager.</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Subordination of Individual Interest to General Interest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Organizational interest is above personal interest.</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employee prioritizes company deadlines over personal preferences.</a:t>
            </a:r>
          </a:p>
          <a:p>
            <a:pPr marL="457200" marR="0" lvl="0" indent="-457200"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Remuneration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Workers must be fairly paid to ensure satisfaction and motivation.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Infosys offers competitive salaries and performance bonuses to retain talent.</a:t>
            </a:r>
          </a:p>
        </p:txBody>
      </p:sp>
      <p:pic>
        <p:nvPicPr>
          <p:cNvPr id="7" name="Picture 6">
            <a:extLst>
              <a:ext uri="{FF2B5EF4-FFF2-40B4-BE49-F238E27FC236}">
                <a16:creationId xmlns:a16="http://schemas.microsoft.com/office/drawing/2014/main" id="{AF262C62-4CCF-5B50-CE27-4EC57167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78871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24D5A-4411-D167-D3C8-BD65B15F00E3}"/>
              </a:ext>
            </a:extLst>
          </p:cNvPr>
          <p:cNvSpPr>
            <a:spLocks noGrp="1"/>
          </p:cNvSpPr>
          <p:nvPr>
            <p:ph type="sldNum" sz="quarter" idx="12"/>
          </p:nvPr>
        </p:nvSpPr>
        <p:spPr/>
        <p:txBody>
          <a:bodyPr/>
          <a:lstStyle/>
          <a:p>
            <a:fld id="{4DBA8D4B-DF2D-4522-9FDE-0E71188FDD12}" type="slidenum">
              <a:rPr lang="en-IN" smtClean="0"/>
              <a:t>11</a:t>
            </a:fld>
            <a:endParaRPr lang="en-IN"/>
          </a:p>
        </p:txBody>
      </p:sp>
      <p:sp>
        <p:nvSpPr>
          <p:cNvPr id="9" name="Rectangle 2">
            <a:extLst>
              <a:ext uri="{FF2B5EF4-FFF2-40B4-BE49-F238E27FC236}">
                <a16:creationId xmlns:a16="http://schemas.microsoft.com/office/drawing/2014/main" id="{FFD50829-BFD8-8E62-AB2D-AE362C7CAA9A}"/>
              </a:ext>
            </a:extLst>
          </p:cNvPr>
          <p:cNvSpPr>
            <a:spLocks noGrp="1" noChangeArrowheads="1"/>
          </p:cNvSpPr>
          <p:nvPr>
            <p:ph idx="4294967295"/>
          </p:nvPr>
        </p:nvSpPr>
        <p:spPr bwMode="auto">
          <a:xfrm>
            <a:off x="373362" y="752049"/>
            <a:ext cx="1083912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  Centralization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Decision-making should be balanced between top management and employees.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startups, founders make key decisions but allow team input for flexibility.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Scalar Chain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 clear chain of authority should exist from top to bottom.</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government office follows a strict hierarchy from secretary → director → manager → staff.</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 Order</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People and resources must be in the right place at the right time.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Warehouse inventory management at Amazon ensures quick delivery.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11. Equity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Managers should treat employees with fairness and justice.</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Tata Group ensures equal opportunities irrespective of gender or background.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 Stability of Tenure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Job security increases efficiency and loyalty.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HUL invests in employee career growth to reduce attrition.</a:t>
            </a:r>
          </a:p>
          <a:p>
            <a:pPr marL="0" marR="0" lvl="0" indent="0" algn="l" defTabSz="914400" rtl="0" eaLnBrk="0" fontAlgn="base" latinLnBrk="0" hangingPunct="0">
              <a:lnSpc>
                <a:spcPct val="100000"/>
              </a:lnSpc>
              <a:spcBef>
                <a:spcPct val="0"/>
              </a:spcBef>
              <a:spcAft>
                <a:spcPct val="0"/>
              </a:spcAft>
              <a:buClrTx/>
              <a:buSzTx/>
              <a:buNone/>
              <a:tabLst/>
            </a:pPr>
            <a:r>
              <a:rPr lang="en-US" altLang="en-US" b="1" dirty="0">
                <a:solidFill>
                  <a:schemeClr val="tx1"/>
                </a:solidFill>
                <a:latin typeface="Times New Roman" panose="02020603050405020304" pitchFamily="18" charset="0"/>
                <a:cs typeface="Times New Roman" panose="02020603050405020304" pitchFamily="18" charset="0"/>
              </a:rPr>
              <a:t>13.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Initiative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Employees should be encouraged to propose and execute ideas.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Google’s “20% time policy” allows employees to work on personal innovative projects.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 Esprit de Corps (Team Spirit)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Promoting teamwork leads to harmony and unity.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Infosys organizes team-building activities to strengthen collaboration.</a:t>
            </a:r>
          </a:p>
        </p:txBody>
      </p:sp>
      <p:pic>
        <p:nvPicPr>
          <p:cNvPr id="10" name="Picture 9">
            <a:extLst>
              <a:ext uri="{FF2B5EF4-FFF2-40B4-BE49-F238E27FC236}">
                <a16:creationId xmlns:a16="http://schemas.microsoft.com/office/drawing/2014/main" id="{C3F5AAAF-B787-80FA-58CC-E6B7FC02F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76009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9D4EBD-CEB0-06FE-9BD5-D6EC94818A7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MANAGERIAL ROLES</a:t>
            </a:r>
          </a:p>
        </p:txBody>
      </p:sp>
      <p:sp>
        <p:nvSpPr>
          <p:cNvPr id="5" name="Content Placeholder 4">
            <a:extLst>
              <a:ext uri="{FF2B5EF4-FFF2-40B4-BE49-F238E27FC236}">
                <a16:creationId xmlns:a16="http://schemas.microsoft.com/office/drawing/2014/main" id="{8B183EE8-FAB4-80B0-1E20-2666BAEED845}"/>
              </a:ext>
            </a:extLst>
          </p:cNvPr>
          <p:cNvSpPr>
            <a:spLocks noGrp="1"/>
          </p:cNvSpPr>
          <p:nvPr>
            <p:ph idx="1"/>
          </p:nvPr>
        </p:nvSpPr>
        <p:spPr>
          <a:xfrm>
            <a:off x="584462" y="1845734"/>
            <a:ext cx="10571218" cy="4023360"/>
          </a:xfrm>
        </p:spPr>
        <p:txBody>
          <a:bodyPr>
            <a:noAutofit/>
          </a:bodyPr>
          <a:lstStyle/>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Mintzberg’s Management Roles is a Guideline that describes what Roles Managers tend to play on a daily basis</a:t>
            </a:r>
            <a:r>
              <a:rPr lang="en-US" dirty="0">
                <a:latin typeface="Times New Roman" panose="02020603050405020304" pitchFamily="18" charset="0"/>
                <a:cs typeface="Times New Roman" panose="02020603050405020304" pitchFamily="18" charset="0"/>
              </a:rPr>
              <a:t>.</a:t>
            </a:r>
          </a:p>
          <a:p>
            <a:pPr algn="just"/>
            <a:r>
              <a:rPr lang="en-US" dirty="0">
                <a:highlight>
                  <a:srgbClr val="FFFF00"/>
                </a:highlight>
                <a:latin typeface="Times New Roman" panose="02020603050405020304" pitchFamily="18" charset="0"/>
                <a:cs typeface="Times New Roman" panose="02020603050405020304" pitchFamily="18" charset="0"/>
              </a:rPr>
              <a:t>These Roles were established by Henry Mintzberg in 1990</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According to Mintzberg, </a:t>
            </a:r>
            <a:r>
              <a:rPr lang="en-US" b="1" dirty="0">
                <a:latin typeface="Times New Roman" panose="02020603050405020304" pitchFamily="18" charset="0"/>
                <a:cs typeface="Times New Roman" panose="02020603050405020304" pitchFamily="18" charset="0"/>
              </a:rPr>
              <a:t>there are 10 main Roles</a:t>
            </a:r>
            <a:r>
              <a:rPr lang="en-US" dirty="0">
                <a:latin typeface="Times New Roman" panose="02020603050405020304" pitchFamily="18" charset="0"/>
                <a:cs typeface="Times New Roman" panose="02020603050405020304" pitchFamily="18" charset="0"/>
              </a:rPr>
              <a:t> that Managers usually play.</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These Roles </a:t>
            </a:r>
            <a:r>
              <a:rPr lang="en-US" b="1" dirty="0">
                <a:latin typeface="Times New Roman" panose="02020603050405020304" pitchFamily="18" charset="0"/>
                <a:cs typeface="Times New Roman" panose="02020603050405020304" pitchFamily="18" charset="0"/>
              </a:rPr>
              <a:t>are classified into 3 different categories</a:t>
            </a:r>
            <a:r>
              <a:rPr lang="en-US"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Interpersonal</a:t>
            </a:r>
            <a:r>
              <a:rPr lang="en-US" dirty="0">
                <a:latin typeface="Times New Roman" panose="02020603050405020304" pitchFamily="18" charset="0"/>
                <a:cs typeface="Times New Roman" panose="02020603050405020304" pitchFamily="18" charset="0"/>
              </a:rPr>
              <a:t> Roles.</a:t>
            </a:r>
          </a:p>
          <a:p>
            <a:pPr algn="just"/>
            <a:r>
              <a:rPr lang="en-US" b="1" dirty="0">
                <a:latin typeface="Times New Roman" panose="02020603050405020304" pitchFamily="18" charset="0"/>
                <a:cs typeface="Times New Roman" panose="02020603050405020304" pitchFamily="18" charset="0"/>
              </a:rPr>
              <a:t>Informational </a:t>
            </a:r>
            <a:r>
              <a:rPr lang="en-US" dirty="0">
                <a:latin typeface="Times New Roman" panose="02020603050405020304" pitchFamily="18" charset="0"/>
                <a:cs typeface="Times New Roman" panose="02020603050405020304" pitchFamily="18" charset="0"/>
              </a:rPr>
              <a:t>Roles.</a:t>
            </a:r>
          </a:p>
          <a:p>
            <a:pPr algn="just"/>
            <a:r>
              <a:rPr lang="en-US" b="1" dirty="0">
                <a:latin typeface="Times New Roman" panose="02020603050405020304" pitchFamily="18" charset="0"/>
                <a:cs typeface="Times New Roman" panose="02020603050405020304" pitchFamily="18" charset="0"/>
              </a:rPr>
              <a:t>Decisional</a:t>
            </a:r>
            <a:r>
              <a:rPr lang="en-US" dirty="0">
                <a:latin typeface="Times New Roman" panose="02020603050405020304" pitchFamily="18" charset="0"/>
                <a:cs typeface="Times New Roman" panose="02020603050405020304" pitchFamily="18" charset="0"/>
              </a:rPr>
              <a:t> Roles.</a:t>
            </a:r>
          </a:p>
        </p:txBody>
      </p:sp>
      <p:sp>
        <p:nvSpPr>
          <p:cNvPr id="3" name="Slide Number Placeholder 2">
            <a:extLst>
              <a:ext uri="{FF2B5EF4-FFF2-40B4-BE49-F238E27FC236}">
                <a16:creationId xmlns:a16="http://schemas.microsoft.com/office/drawing/2014/main" id="{E4F0DFFD-E66B-FC79-A875-554D53AF594A}"/>
              </a:ext>
            </a:extLst>
          </p:cNvPr>
          <p:cNvSpPr>
            <a:spLocks noGrp="1"/>
          </p:cNvSpPr>
          <p:nvPr>
            <p:ph type="sldNum" sz="quarter" idx="12"/>
          </p:nvPr>
        </p:nvSpPr>
        <p:spPr/>
        <p:txBody>
          <a:bodyPr/>
          <a:lstStyle/>
          <a:p>
            <a:fld id="{4DBA8D4B-DF2D-4522-9FDE-0E71188FDD12}" type="slidenum">
              <a:rPr lang="en-IN" smtClean="0"/>
              <a:t>12</a:t>
            </a:fld>
            <a:endParaRPr lang="en-IN"/>
          </a:p>
        </p:txBody>
      </p:sp>
      <p:pic>
        <p:nvPicPr>
          <p:cNvPr id="6" name="Picture 5">
            <a:extLst>
              <a:ext uri="{FF2B5EF4-FFF2-40B4-BE49-F238E27FC236}">
                <a16:creationId xmlns:a16="http://schemas.microsoft.com/office/drawing/2014/main" id="{77334BF6-3B77-F7A5-8AA6-96FE31B03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813519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AD59D1-7CA8-9144-8D6C-C1AF3892BE23}"/>
              </a:ext>
            </a:extLst>
          </p:cNvPr>
          <p:cNvSpPr>
            <a:spLocks noGrp="1"/>
          </p:cNvSpPr>
          <p:nvPr>
            <p:ph type="sldNum" sz="quarter" idx="12"/>
          </p:nvPr>
        </p:nvSpPr>
        <p:spPr/>
        <p:txBody>
          <a:bodyPr/>
          <a:lstStyle/>
          <a:p>
            <a:fld id="{4DBA8D4B-DF2D-4522-9FDE-0E71188FDD12}" type="slidenum">
              <a:rPr lang="en-IN" smtClean="0"/>
              <a:t>13</a:t>
            </a:fld>
            <a:endParaRPr lang="en-IN"/>
          </a:p>
        </p:txBody>
      </p:sp>
      <p:pic>
        <p:nvPicPr>
          <p:cNvPr id="7" name="Picture 6">
            <a:extLst>
              <a:ext uri="{FF2B5EF4-FFF2-40B4-BE49-F238E27FC236}">
                <a16:creationId xmlns:a16="http://schemas.microsoft.com/office/drawing/2014/main" id="{71902245-B050-7463-980A-DCFDD1FCF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90"/>
            <a:ext cx="12191999" cy="6301723"/>
          </a:xfrm>
          <a:prstGeom prst="rect">
            <a:avLst/>
          </a:prstGeom>
        </p:spPr>
      </p:pic>
    </p:spTree>
    <p:extLst>
      <p:ext uri="{BB962C8B-B14F-4D97-AF65-F5344CB8AC3E}">
        <p14:creationId xmlns:p14="http://schemas.microsoft.com/office/powerpoint/2010/main" val="272683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7EEDB9-E231-1926-8643-56C66F1898E0}"/>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MANAGERIAL ETHOS</a:t>
            </a:r>
          </a:p>
        </p:txBody>
      </p:sp>
      <p:graphicFrame>
        <p:nvGraphicFramePr>
          <p:cNvPr id="6" name="Content Placeholder 5">
            <a:extLst>
              <a:ext uri="{FF2B5EF4-FFF2-40B4-BE49-F238E27FC236}">
                <a16:creationId xmlns:a16="http://schemas.microsoft.com/office/drawing/2014/main" id="{D8EBE88C-04DE-0A4E-36B3-CBDBF76DE05E}"/>
              </a:ext>
            </a:extLst>
          </p:cNvPr>
          <p:cNvGraphicFramePr>
            <a:graphicFrameLocks noGrp="1"/>
          </p:cNvGraphicFramePr>
          <p:nvPr>
            <p:ph idx="1"/>
            <p:extLst>
              <p:ext uri="{D42A27DB-BD31-4B8C-83A1-F6EECF244321}">
                <p14:modId xmlns:p14="http://schemas.microsoft.com/office/powerpoint/2010/main" val="1254679895"/>
              </p:ext>
            </p:extLst>
          </p:nvPr>
        </p:nvGraphicFramePr>
        <p:xfrm>
          <a:off x="1097280" y="1845733"/>
          <a:ext cx="10346860" cy="4375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88F9A8F-D0C9-1F01-A35C-24B7C15836BC}"/>
              </a:ext>
            </a:extLst>
          </p:cNvPr>
          <p:cNvSpPr>
            <a:spLocks noGrp="1"/>
          </p:cNvSpPr>
          <p:nvPr>
            <p:ph type="sldNum" sz="quarter" idx="12"/>
          </p:nvPr>
        </p:nvSpPr>
        <p:spPr/>
        <p:txBody>
          <a:bodyPr/>
          <a:lstStyle/>
          <a:p>
            <a:fld id="{4DBA8D4B-DF2D-4522-9FDE-0E71188FDD12}" type="slidenum">
              <a:rPr lang="en-IN" smtClean="0"/>
              <a:t>14</a:t>
            </a:fld>
            <a:endParaRPr lang="en-IN"/>
          </a:p>
        </p:txBody>
      </p:sp>
      <p:pic>
        <p:nvPicPr>
          <p:cNvPr id="7" name="Picture 6">
            <a:extLst>
              <a:ext uri="{FF2B5EF4-FFF2-40B4-BE49-F238E27FC236}">
                <a16:creationId xmlns:a16="http://schemas.microsoft.com/office/drawing/2014/main" id="{0A84FFA8-FB0A-5122-DA99-451D2B4DB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09573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6490-B5F4-8D47-1A06-6C21EBAC408F}"/>
              </a:ext>
            </a:extLst>
          </p:cNvPr>
          <p:cNvSpPr>
            <a:spLocks noGrp="1"/>
          </p:cNvSpPr>
          <p:nvPr>
            <p:ph type="title"/>
          </p:nvPr>
        </p:nvSpPr>
        <p:spPr>
          <a:xfrm>
            <a:off x="650449" y="286603"/>
            <a:ext cx="11321591" cy="1450757"/>
          </a:xfrm>
        </p:spPr>
        <p:txBody>
          <a:bodyPr/>
          <a:lstStyle/>
          <a:p>
            <a:r>
              <a:rPr lang="en-IN" dirty="0">
                <a:latin typeface="Times New Roman" panose="02020603050405020304" pitchFamily="18" charset="0"/>
                <a:cs typeface="Times New Roman" panose="02020603050405020304" pitchFamily="18" charset="0"/>
              </a:rPr>
              <a:t>MANAGEMENT VS ADMINISTRATION</a:t>
            </a:r>
          </a:p>
        </p:txBody>
      </p:sp>
      <p:pic>
        <p:nvPicPr>
          <p:cNvPr id="7" name="Content Placeholder 6">
            <a:extLst>
              <a:ext uri="{FF2B5EF4-FFF2-40B4-BE49-F238E27FC236}">
                <a16:creationId xmlns:a16="http://schemas.microsoft.com/office/drawing/2014/main" id="{B2930F98-14A9-382D-0DE6-FCD81BA454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440" r="1493"/>
          <a:stretch>
            <a:fillRect/>
          </a:stretch>
        </p:blipFill>
        <p:spPr>
          <a:xfrm>
            <a:off x="801278" y="1737360"/>
            <a:ext cx="10576875" cy="4522038"/>
          </a:xfrm>
        </p:spPr>
      </p:pic>
      <p:sp>
        <p:nvSpPr>
          <p:cNvPr id="5" name="Slide Number Placeholder 4">
            <a:extLst>
              <a:ext uri="{FF2B5EF4-FFF2-40B4-BE49-F238E27FC236}">
                <a16:creationId xmlns:a16="http://schemas.microsoft.com/office/drawing/2014/main" id="{1B674676-C376-16CD-4270-B73812D24033}"/>
              </a:ext>
            </a:extLst>
          </p:cNvPr>
          <p:cNvSpPr>
            <a:spLocks noGrp="1"/>
          </p:cNvSpPr>
          <p:nvPr>
            <p:ph type="sldNum" sz="quarter" idx="12"/>
          </p:nvPr>
        </p:nvSpPr>
        <p:spPr/>
        <p:txBody>
          <a:bodyPr/>
          <a:lstStyle/>
          <a:p>
            <a:fld id="{4DBA8D4B-DF2D-4522-9FDE-0E71188FDD12}" type="slidenum">
              <a:rPr lang="en-IN" smtClean="0"/>
              <a:t>15</a:t>
            </a:fld>
            <a:endParaRPr lang="en-IN"/>
          </a:p>
        </p:txBody>
      </p:sp>
      <p:pic>
        <p:nvPicPr>
          <p:cNvPr id="8" name="Picture 7">
            <a:extLst>
              <a:ext uri="{FF2B5EF4-FFF2-40B4-BE49-F238E27FC236}">
                <a16:creationId xmlns:a16="http://schemas.microsoft.com/office/drawing/2014/main" id="{6452759B-001E-B933-3124-58376BE33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85835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F267-AC9A-3457-6A10-99A8A107F80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MANAGERIAL FUNCTIONS</a:t>
            </a:r>
          </a:p>
        </p:txBody>
      </p:sp>
      <p:sp>
        <p:nvSpPr>
          <p:cNvPr id="3" name="Content Placeholder 2">
            <a:extLst>
              <a:ext uri="{FF2B5EF4-FFF2-40B4-BE49-F238E27FC236}">
                <a16:creationId xmlns:a16="http://schemas.microsoft.com/office/drawing/2014/main" id="{DF4A5452-5497-4310-73C0-504EC111A7F3}"/>
              </a:ext>
            </a:extLst>
          </p:cNvPr>
          <p:cNvSpPr>
            <a:spLocks noGrp="1"/>
          </p:cNvSpPr>
          <p:nvPr>
            <p:ph idx="1"/>
          </p:nvPr>
        </p:nvSpPr>
        <p:spPr>
          <a:xfrm>
            <a:off x="4392890" y="1845734"/>
            <a:ext cx="7154945" cy="4023360"/>
          </a:xfrm>
        </p:spPr>
        <p:txBody>
          <a:bodyPr>
            <a:normAutofit/>
          </a:bodyPr>
          <a:lstStyle/>
          <a:p>
            <a:r>
              <a:rPr lang="en-US" dirty="0">
                <a:latin typeface="Times New Roman" panose="02020603050405020304" pitchFamily="18" charset="0"/>
                <a:cs typeface="Times New Roman" panose="02020603050405020304" pitchFamily="18" charset="0"/>
              </a:rPr>
              <a:t>Different experts have classified functions of management.</a:t>
            </a:r>
          </a:p>
          <a:p>
            <a:r>
              <a:rPr lang="en-US" dirty="0">
                <a:highlight>
                  <a:srgbClr val="FFFF00"/>
                </a:highlight>
                <a:latin typeface="Times New Roman" panose="02020603050405020304" pitchFamily="18" charset="0"/>
                <a:cs typeface="Times New Roman" panose="02020603050405020304" pitchFamily="18" charset="0"/>
              </a:rPr>
              <a:t>According to </a:t>
            </a:r>
            <a:r>
              <a:rPr lang="en-US" i="1" dirty="0">
                <a:highlight>
                  <a:srgbClr val="FFFF00"/>
                </a:highlight>
                <a:latin typeface="Times New Roman" panose="02020603050405020304" pitchFamily="18" charset="0"/>
                <a:cs typeface="Times New Roman" panose="02020603050405020304" pitchFamily="18" charset="0"/>
              </a:rPr>
              <a:t>George &amp; Jerry</a:t>
            </a:r>
            <a:r>
              <a:rPr lang="en-US" dirty="0">
                <a:highlight>
                  <a:srgbClr val="FFFF00"/>
                </a:highligh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“There are four fundamental functions of management i.e. planning, organizing, actuating and controlling”.</a:t>
            </a:r>
          </a:p>
          <a:p>
            <a:r>
              <a:rPr lang="en-US" dirty="0">
                <a:highlight>
                  <a:srgbClr val="FFFF00"/>
                </a:highlight>
                <a:latin typeface="Times New Roman" panose="02020603050405020304" pitchFamily="18" charset="0"/>
                <a:cs typeface="Times New Roman" panose="02020603050405020304" pitchFamily="18" charset="0"/>
              </a:rPr>
              <a:t>According to Henry Fayol</a:t>
            </a:r>
            <a:r>
              <a:rPr lang="en-US" dirty="0">
                <a:latin typeface="Times New Roman" panose="02020603050405020304" pitchFamily="18" charset="0"/>
                <a:cs typeface="Times New Roman" panose="02020603050405020304" pitchFamily="18" charset="0"/>
              </a:rPr>
              <a:t>, “To manage is to forecast and plan, to organize, to command, &amp; to control”.</a:t>
            </a:r>
          </a:p>
          <a:p>
            <a:r>
              <a:rPr lang="en-US" dirty="0">
                <a:latin typeface="Times New Roman" panose="02020603050405020304" pitchFamily="18" charset="0"/>
                <a:cs typeface="Times New Roman" panose="02020603050405020304" pitchFamily="18" charset="0"/>
              </a:rPr>
              <a:t>Whereas </a:t>
            </a:r>
            <a:r>
              <a:rPr lang="en-US" dirty="0">
                <a:highlight>
                  <a:srgbClr val="FFFF00"/>
                </a:highlight>
                <a:latin typeface="Times New Roman" panose="02020603050405020304" pitchFamily="18" charset="0"/>
                <a:cs typeface="Times New Roman" panose="02020603050405020304" pitchFamily="18" charset="0"/>
              </a:rPr>
              <a:t>Luther Gullick </a:t>
            </a:r>
            <a:r>
              <a:rPr lang="en-US" dirty="0">
                <a:latin typeface="Times New Roman" panose="02020603050405020304" pitchFamily="18" charset="0"/>
                <a:cs typeface="Times New Roman" panose="02020603050405020304" pitchFamily="18" charset="0"/>
              </a:rPr>
              <a:t>has given a keyword ’</a:t>
            </a:r>
            <a:r>
              <a:rPr lang="en-US" b="1" dirty="0">
                <a:latin typeface="Times New Roman" panose="02020603050405020304" pitchFamily="18" charset="0"/>
                <a:cs typeface="Times New Roman" panose="02020603050405020304" pitchFamily="18" charset="0"/>
              </a:rPr>
              <a:t>POSDCORB</a:t>
            </a:r>
            <a:r>
              <a:rPr lang="en-US" dirty="0">
                <a:latin typeface="Times New Roman" panose="02020603050405020304" pitchFamily="18" charset="0"/>
                <a:cs typeface="Times New Roman" panose="02020603050405020304" pitchFamily="18" charset="0"/>
              </a:rPr>
              <a:t>’ where P stands for Planning, O for Organizing, S for Staffing, D for Directing, Co for Co-ordination, R for reporting &amp; B for Budgeting.</a:t>
            </a:r>
          </a:p>
          <a:p>
            <a:r>
              <a:rPr lang="en-US" dirty="0">
                <a:latin typeface="Times New Roman" panose="02020603050405020304" pitchFamily="18" charset="0"/>
                <a:cs typeface="Times New Roman" panose="02020603050405020304" pitchFamily="18" charset="0"/>
              </a:rPr>
              <a:t>But the most widely accepted are functions of management given by </a:t>
            </a:r>
            <a:r>
              <a:rPr lang="en-US" dirty="0">
                <a:highlight>
                  <a:srgbClr val="FFFF00"/>
                </a:highlight>
                <a:latin typeface="Times New Roman" panose="02020603050405020304" pitchFamily="18" charset="0"/>
                <a:cs typeface="Times New Roman" panose="02020603050405020304" pitchFamily="18" charset="0"/>
              </a:rPr>
              <a:t>KOONTZ and O’DONNEL </a:t>
            </a:r>
            <a:r>
              <a:rPr lang="en-US" dirty="0">
                <a:latin typeface="Times New Roman" panose="02020603050405020304" pitchFamily="18" charset="0"/>
                <a:cs typeface="Times New Roman" panose="02020603050405020304" pitchFamily="18" charset="0"/>
              </a:rPr>
              <a:t>i.e. </a:t>
            </a:r>
            <a:r>
              <a:rPr lang="en-US" b="1" dirty="0">
                <a:latin typeface="Times New Roman" panose="02020603050405020304" pitchFamily="18" charset="0"/>
                <a:cs typeface="Times New Roman" panose="02020603050405020304" pitchFamily="18" charset="0"/>
              </a:rPr>
              <a:t>Planning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Organizing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Staffing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Directing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Controlling</a:t>
            </a:r>
            <a:r>
              <a:rPr lang="en-US"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0740288-1E0C-44C5-5172-EB48D00F43B3}"/>
              </a:ext>
            </a:extLst>
          </p:cNvPr>
          <p:cNvSpPr>
            <a:spLocks noGrp="1"/>
          </p:cNvSpPr>
          <p:nvPr>
            <p:ph type="sldNum" sz="quarter" idx="12"/>
          </p:nvPr>
        </p:nvSpPr>
        <p:spPr/>
        <p:txBody>
          <a:bodyPr/>
          <a:lstStyle/>
          <a:p>
            <a:fld id="{4DBA8D4B-DF2D-4522-9FDE-0E71188FDD12}" type="slidenum">
              <a:rPr lang="en-IN" smtClean="0"/>
              <a:t>16</a:t>
            </a:fld>
            <a:endParaRPr lang="en-IN"/>
          </a:p>
        </p:txBody>
      </p:sp>
      <p:pic>
        <p:nvPicPr>
          <p:cNvPr id="6" name="Picture 5">
            <a:extLst>
              <a:ext uri="{FF2B5EF4-FFF2-40B4-BE49-F238E27FC236}">
                <a16:creationId xmlns:a16="http://schemas.microsoft.com/office/drawing/2014/main" id="{8D730DB8-9DE0-06BE-3C9D-8B3F800FF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6146" name="Picture 2" descr="The key functions of top management include:">
            <a:extLst>
              <a:ext uri="{FF2B5EF4-FFF2-40B4-BE49-F238E27FC236}">
                <a16:creationId xmlns:a16="http://schemas.microsoft.com/office/drawing/2014/main" id="{F7782FF2-6B26-F464-E99A-AA414B07F2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2"/>
          <a:stretch>
            <a:fillRect/>
          </a:stretch>
        </p:blipFill>
        <p:spPr bwMode="auto">
          <a:xfrm>
            <a:off x="150829" y="1845734"/>
            <a:ext cx="3912124" cy="434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76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82520-7089-A8A7-780B-E04E729C35C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Managerial Functions (Cont..)</a:t>
            </a:r>
          </a:p>
        </p:txBody>
      </p:sp>
      <p:sp>
        <p:nvSpPr>
          <p:cNvPr id="13" name="Content Placeholder 12">
            <a:extLst>
              <a:ext uri="{FF2B5EF4-FFF2-40B4-BE49-F238E27FC236}">
                <a16:creationId xmlns:a16="http://schemas.microsoft.com/office/drawing/2014/main" id="{BCDB2A9D-7BA6-C9D6-FDE5-5A7847E89C94}"/>
              </a:ext>
            </a:extLst>
          </p:cNvPr>
          <p:cNvSpPr>
            <a:spLocks noGrp="1"/>
          </p:cNvSpPr>
          <p:nvPr>
            <p:ph sz="half" idx="1"/>
          </p:nvPr>
        </p:nvSpPr>
        <p:spPr/>
        <p:txBody>
          <a:bodyPr/>
          <a:lstStyle/>
          <a:p>
            <a:r>
              <a:rPr lang="en-US" b="1" dirty="0">
                <a:latin typeface="Times New Roman" panose="02020603050405020304" pitchFamily="18" charset="0"/>
                <a:cs typeface="Times New Roman" panose="02020603050405020304" pitchFamily="18" charset="0"/>
              </a:rPr>
              <a:t>1. Planning</a:t>
            </a:r>
          </a:p>
          <a:p>
            <a:r>
              <a:rPr lang="en-US" b="1" dirty="0">
                <a:latin typeface="Times New Roman" panose="02020603050405020304" pitchFamily="18" charset="0"/>
                <a:cs typeface="Times New Roman" panose="02020603050405020304" pitchFamily="18" charset="0"/>
              </a:rPr>
              <a:t>Meaning:</a:t>
            </a:r>
            <a:r>
              <a:rPr lang="en-US" dirty="0">
                <a:latin typeface="Times New Roman" panose="02020603050405020304" pitchFamily="18" charset="0"/>
                <a:cs typeface="Times New Roman" panose="02020603050405020304" pitchFamily="18" charset="0"/>
              </a:rPr>
              <a:t> is the purpose of ascertaining in advance what is supposed to be done and who has to do it. This signifies establishing goals in advance and promoting a way of delivering them effectively and efficiently.</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Provides direction and reduces risks.</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Amazon India plans seasonal sales (like Great Indian Festival) months in advance by forecasting demand, arranging stock, and planning logistics.</a:t>
            </a:r>
          </a:p>
          <a:p>
            <a:endParaRPr lang="en-IN" dirty="0">
              <a:latin typeface="Times New Roman" panose="02020603050405020304" pitchFamily="18" charset="0"/>
              <a:cs typeface="Times New Roman" panose="02020603050405020304" pitchFamily="18" charset="0"/>
            </a:endParaRPr>
          </a:p>
        </p:txBody>
      </p:sp>
      <p:sp>
        <p:nvSpPr>
          <p:cNvPr id="14" name="Content Placeholder 13">
            <a:extLst>
              <a:ext uri="{FF2B5EF4-FFF2-40B4-BE49-F238E27FC236}">
                <a16:creationId xmlns:a16="http://schemas.microsoft.com/office/drawing/2014/main" id="{22ECC60A-956C-FE30-4DDC-EFF49C74AA91}"/>
              </a:ext>
            </a:extLst>
          </p:cNvPr>
          <p:cNvSpPr>
            <a:spLocks noGrp="1"/>
          </p:cNvSpPr>
          <p:nvPr>
            <p:ph sz="half" idx="2"/>
          </p:nvPr>
        </p:nvSpPr>
        <p:spPr/>
        <p:txBody>
          <a:bodyPr/>
          <a:lstStyle/>
          <a:p>
            <a:r>
              <a:rPr lang="en-US" b="1" dirty="0">
                <a:latin typeface="Times New Roman" panose="02020603050405020304" pitchFamily="18" charset="0"/>
                <a:cs typeface="Times New Roman" panose="02020603050405020304" pitchFamily="18" charset="0"/>
              </a:rPr>
              <a:t>2. Organizing</a:t>
            </a:r>
          </a:p>
          <a:p>
            <a:r>
              <a:rPr lang="en-US" b="1" dirty="0">
                <a:latin typeface="Times New Roman" panose="02020603050405020304" pitchFamily="18" charset="0"/>
                <a:cs typeface="Times New Roman" panose="02020603050405020304" pitchFamily="18" charset="0"/>
              </a:rPr>
              <a:t>Meaning:</a:t>
            </a:r>
            <a:r>
              <a:rPr lang="en-US" dirty="0">
                <a:latin typeface="Times New Roman" panose="02020603050405020304" pitchFamily="18" charset="0"/>
                <a:cs typeface="Times New Roman" panose="02020603050405020304" pitchFamily="18" charset="0"/>
              </a:rPr>
              <a:t> Arranging resources (human, financial, material) to implement the plan.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Organising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administrative operation of specifying grouping tasks, duties, </a:t>
            </a:r>
            <a:r>
              <a:rPr lang="en-US" dirty="0" err="1">
                <a:latin typeface="Times New Roman" panose="02020603050405020304" pitchFamily="18" charset="0"/>
                <a:cs typeface="Times New Roman" panose="02020603050405020304" pitchFamily="18" charset="0"/>
              </a:rPr>
              <a:t>authorising</a:t>
            </a:r>
            <a:r>
              <a:rPr lang="en-US" dirty="0">
                <a:latin typeface="Times New Roman" panose="02020603050405020304" pitchFamily="18" charset="0"/>
                <a:cs typeface="Times New Roman" panose="02020603050405020304" pitchFamily="18" charset="0"/>
              </a:rPr>
              <a:t> power and designating resources needed to carry out a particular system.</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Creates a clear structure for smooth operations.</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In a hospital, duties are divided among doctors, nurses, and administrative staff for efficient patient care.</a:t>
            </a:r>
          </a:p>
          <a:p>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F511367-3DDD-B2FF-CEEA-C3BE0F70A73B}"/>
              </a:ext>
            </a:extLst>
          </p:cNvPr>
          <p:cNvSpPr>
            <a:spLocks noGrp="1"/>
          </p:cNvSpPr>
          <p:nvPr>
            <p:ph type="sldNum" sz="quarter" idx="12"/>
          </p:nvPr>
        </p:nvSpPr>
        <p:spPr/>
        <p:txBody>
          <a:bodyPr/>
          <a:lstStyle/>
          <a:p>
            <a:fld id="{4DBA8D4B-DF2D-4522-9FDE-0E71188FDD12}" type="slidenum">
              <a:rPr lang="en-IN" smtClean="0"/>
              <a:t>17</a:t>
            </a:fld>
            <a:endParaRPr lang="en-IN"/>
          </a:p>
        </p:txBody>
      </p:sp>
      <p:pic>
        <p:nvPicPr>
          <p:cNvPr id="6" name="Picture 5">
            <a:extLst>
              <a:ext uri="{FF2B5EF4-FFF2-40B4-BE49-F238E27FC236}">
                <a16:creationId xmlns:a16="http://schemas.microsoft.com/office/drawing/2014/main" id="{7BBD1C0D-74B1-746D-9434-4B8FA86FE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798695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C56E58B-89E8-F5FA-A6A9-FF3A0F557F0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Managerial Functions (Cont..)</a:t>
            </a:r>
            <a:endParaRPr lang="en-IN" dirty="0"/>
          </a:p>
        </p:txBody>
      </p:sp>
      <p:sp>
        <p:nvSpPr>
          <p:cNvPr id="13" name="Content Placeholder 12">
            <a:extLst>
              <a:ext uri="{FF2B5EF4-FFF2-40B4-BE49-F238E27FC236}">
                <a16:creationId xmlns:a16="http://schemas.microsoft.com/office/drawing/2014/main" id="{C0FFE214-CD57-7E36-4A44-FADC8823F583}"/>
              </a:ext>
            </a:extLst>
          </p:cNvPr>
          <p:cNvSpPr>
            <a:spLocks noGrp="1"/>
          </p:cNvSpPr>
          <p:nvPr>
            <p:ph sz="half" idx="1"/>
          </p:nvPr>
        </p:nvSpPr>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3. Staffing</a:t>
            </a:r>
          </a:p>
          <a:p>
            <a:r>
              <a:rPr lang="en-US" b="1" dirty="0">
                <a:latin typeface="Times New Roman" panose="02020603050405020304" pitchFamily="18" charset="0"/>
                <a:cs typeface="Times New Roman" panose="02020603050405020304" pitchFamily="18" charset="0"/>
              </a:rPr>
              <a:t>Meaning:</a:t>
            </a:r>
            <a:r>
              <a:rPr lang="en-US" dirty="0">
                <a:latin typeface="Times New Roman" panose="02020603050405020304" pitchFamily="18" charset="0"/>
                <a:cs typeface="Times New Roman" panose="02020603050405020304" pitchFamily="18" charset="0"/>
              </a:rPr>
              <a:t> </a:t>
            </a:r>
            <a:r>
              <a:rPr lang="en-US" dirty="0">
                <a:highlight>
                  <a:srgbClr val="FFFF00"/>
                </a:highlight>
                <a:latin typeface="Times New Roman" panose="02020603050405020304" pitchFamily="18" charset="0"/>
                <a:cs typeface="Times New Roman" panose="02020603050405020304" pitchFamily="18" charset="0"/>
              </a:rPr>
              <a:t>Recruiting, training</a:t>
            </a:r>
            <a:r>
              <a:rPr lang="en-US" dirty="0">
                <a:latin typeface="Times New Roman" panose="02020603050405020304" pitchFamily="18" charset="0"/>
                <a:cs typeface="Times New Roman" panose="02020603050405020304" pitchFamily="18" charset="0"/>
              </a:rPr>
              <a:t>, and </a:t>
            </a:r>
            <a:r>
              <a:rPr lang="en-US" dirty="0">
                <a:highlight>
                  <a:srgbClr val="FFFF00"/>
                </a:highlight>
                <a:latin typeface="Times New Roman" panose="02020603050405020304" pitchFamily="18" charset="0"/>
                <a:cs typeface="Times New Roman" panose="02020603050405020304" pitchFamily="18" charset="0"/>
              </a:rPr>
              <a:t>placing the right people in the right jobs.</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Builds a strong and capable workforce.</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Infosys hires engineers through campus drives, provides training at Mysuru campus, and allocates them to projects based on skills.</a:t>
            </a:r>
          </a:p>
          <a:p>
            <a:endParaRPr lang="en-IN" dirty="0">
              <a:latin typeface="Times New Roman" panose="02020603050405020304" pitchFamily="18" charset="0"/>
              <a:cs typeface="Times New Roman" panose="02020603050405020304" pitchFamily="18" charset="0"/>
            </a:endParaRPr>
          </a:p>
        </p:txBody>
      </p:sp>
      <p:sp>
        <p:nvSpPr>
          <p:cNvPr id="14" name="Content Placeholder 13">
            <a:extLst>
              <a:ext uri="{FF2B5EF4-FFF2-40B4-BE49-F238E27FC236}">
                <a16:creationId xmlns:a16="http://schemas.microsoft.com/office/drawing/2014/main" id="{2F8197F7-9857-861C-DB84-23131A92A992}"/>
              </a:ext>
            </a:extLst>
          </p:cNvPr>
          <p:cNvSpPr>
            <a:spLocks noGrp="1"/>
          </p:cNvSpPr>
          <p:nvPr>
            <p:ph sz="half" idx="2"/>
          </p:nvPr>
        </p:nvSpPr>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4. Directing</a:t>
            </a:r>
          </a:p>
          <a:p>
            <a:r>
              <a:rPr lang="en-US" b="1" dirty="0">
                <a:latin typeface="Times New Roman" panose="02020603050405020304" pitchFamily="18" charset="0"/>
                <a:cs typeface="Times New Roman" panose="02020603050405020304" pitchFamily="18" charset="0"/>
              </a:rPr>
              <a:t>Meaning:</a:t>
            </a:r>
            <a:r>
              <a:rPr lang="en-US" dirty="0">
                <a:latin typeface="Times New Roman" panose="02020603050405020304" pitchFamily="18" charset="0"/>
                <a:cs typeface="Times New Roman" panose="02020603050405020304" pitchFamily="18" charset="0"/>
              </a:rPr>
              <a:t> Guiding, motivating, leading, and communicating with employees to achieve goals.</a:t>
            </a:r>
            <a:r>
              <a:rPr lang="en-US" b="1" dirty="0">
                <a:latin typeface="Times New Roman" panose="02020603050405020304" pitchFamily="18" charset="0"/>
                <a:cs typeface="Times New Roman" panose="02020603050405020304" pitchFamily="18" charset="0"/>
              </a:rPr>
              <a:t> Directing </a:t>
            </a:r>
            <a:r>
              <a:rPr lang="en-US" dirty="0">
                <a:latin typeface="Times New Roman" panose="02020603050405020304" pitchFamily="18" charset="0"/>
                <a:cs typeface="Times New Roman" panose="02020603050405020304" pitchFamily="18" charset="0"/>
              </a:rPr>
              <a:t>involves </a:t>
            </a:r>
            <a:r>
              <a:rPr lang="en-US" dirty="0">
                <a:highlight>
                  <a:srgbClr val="FFFF00"/>
                </a:highlight>
                <a:latin typeface="Times New Roman" panose="02020603050405020304" pitchFamily="18" charset="0"/>
                <a:cs typeface="Times New Roman" panose="02020603050405020304" pitchFamily="18" charset="0"/>
              </a:rPr>
              <a:t>directing, leading and encouraging the employees</a:t>
            </a:r>
            <a:r>
              <a:rPr lang="en-US" dirty="0">
                <a:latin typeface="Times New Roman" panose="02020603050405020304" pitchFamily="18" charset="0"/>
                <a:cs typeface="Times New Roman" panose="02020603050405020304" pitchFamily="18" charset="0"/>
              </a:rPr>
              <a:t> to complete the tasks allocated to them. This entails building an environment that inspires employees to do their best. </a:t>
            </a:r>
            <a:r>
              <a:rPr lang="en-US" dirty="0">
                <a:highlight>
                  <a:srgbClr val="FFFF00"/>
                </a:highlight>
                <a:latin typeface="Times New Roman" panose="02020603050405020304" pitchFamily="18" charset="0"/>
                <a:cs typeface="Times New Roman" panose="02020603050405020304" pitchFamily="18" charset="0"/>
              </a:rPr>
              <a:t>Motivation and leadership </a:t>
            </a:r>
            <a:r>
              <a:rPr lang="en-US" dirty="0">
                <a:latin typeface="Times New Roman" panose="02020603050405020304" pitchFamily="18" charset="0"/>
                <a:cs typeface="Times New Roman" panose="02020603050405020304" pitchFamily="18" charset="0"/>
              </a:rPr>
              <a:t>are 2 chief elements of direction. Directing also includes communicating efficiently as well as managing employees at the workplace.</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Converts plans into action.</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A sales manager motivating the team with incentives and setting monthly targets.</a:t>
            </a:r>
          </a:p>
          <a:p>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C3C7B65-319F-4F2F-3713-0C4D98E39BF5}"/>
              </a:ext>
            </a:extLst>
          </p:cNvPr>
          <p:cNvSpPr>
            <a:spLocks noGrp="1"/>
          </p:cNvSpPr>
          <p:nvPr>
            <p:ph type="sldNum" sz="quarter" idx="12"/>
          </p:nvPr>
        </p:nvSpPr>
        <p:spPr/>
        <p:txBody>
          <a:bodyPr/>
          <a:lstStyle/>
          <a:p>
            <a:fld id="{4DBA8D4B-DF2D-4522-9FDE-0E71188FDD12}" type="slidenum">
              <a:rPr lang="en-IN" smtClean="0"/>
              <a:t>18</a:t>
            </a:fld>
            <a:endParaRPr lang="en-IN"/>
          </a:p>
        </p:txBody>
      </p:sp>
      <p:pic>
        <p:nvPicPr>
          <p:cNvPr id="15" name="Picture 14">
            <a:extLst>
              <a:ext uri="{FF2B5EF4-FFF2-40B4-BE49-F238E27FC236}">
                <a16:creationId xmlns:a16="http://schemas.microsoft.com/office/drawing/2014/main" id="{6B00B1DD-AEC8-A65E-A509-52AE53DAD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70335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908B-C7DE-2624-9418-1C86EE8DD6C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Managerial Functions (Cont..)</a:t>
            </a:r>
            <a:endParaRPr lang="en-IN" dirty="0"/>
          </a:p>
        </p:txBody>
      </p:sp>
      <p:sp>
        <p:nvSpPr>
          <p:cNvPr id="3" name="Content Placeholder 2">
            <a:extLst>
              <a:ext uri="{FF2B5EF4-FFF2-40B4-BE49-F238E27FC236}">
                <a16:creationId xmlns:a16="http://schemas.microsoft.com/office/drawing/2014/main" id="{6296161E-2474-94E9-09FC-B167CE43BE82}"/>
              </a:ext>
            </a:extLst>
          </p:cNvPr>
          <p:cNvSpPr>
            <a:spLocks noGrp="1"/>
          </p:cNvSpPr>
          <p:nvPr>
            <p:ph sz="half" idx="1"/>
          </p:nvPr>
        </p:nvSpPr>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5. Controlling</a:t>
            </a:r>
          </a:p>
          <a:p>
            <a:r>
              <a:rPr lang="en-US" b="1" dirty="0">
                <a:latin typeface="Times New Roman" panose="02020603050405020304" pitchFamily="18" charset="0"/>
                <a:cs typeface="Times New Roman" panose="02020603050405020304" pitchFamily="18" charset="0"/>
              </a:rPr>
              <a:t>Meaning:</a:t>
            </a:r>
            <a:r>
              <a:rPr lang="en-US" dirty="0">
                <a:latin typeface="Times New Roman" panose="02020603050405020304" pitchFamily="18" charset="0"/>
                <a:cs typeface="Times New Roman" panose="02020603050405020304" pitchFamily="18" charset="0"/>
              </a:rPr>
              <a:t> Monitoring performance, comparing with goals, and taking corrective action if needed. The job of controlling involves ascertaining performance criteria, computing the current performance, comparing it with established rules, and taking remedial action where any divergence is observed. Here management should ascertain what activities and outputs are important to progress, how and where they can be regulated and who should have the power to take remedial response.</a:t>
            </a:r>
          </a:p>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Ensures goals are achieved as planned.</a:t>
            </a:r>
          </a:p>
          <a:p>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HUL reviews monthly sales data; if a product underperforms, they adjust marketing or distribution strategies.</a:t>
            </a:r>
          </a:p>
          <a:p>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20FF2D9-5FD1-6A70-7BF1-591912547F33}"/>
              </a:ext>
            </a:extLst>
          </p:cNvPr>
          <p:cNvSpPr>
            <a:spLocks noGrp="1"/>
          </p:cNvSpPr>
          <p:nvPr>
            <p:ph sz="half" idx="2"/>
          </p:nvPr>
        </p:nvSpPr>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Modern Expanded Functions (sometimes added):</a:t>
            </a:r>
          </a:p>
          <a:p>
            <a:r>
              <a:rPr lang="en-US" b="1" dirty="0">
                <a:latin typeface="Times New Roman" panose="02020603050405020304" pitchFamily="18" charset="0"/>
                <a:cs typeface="Times New Roman" panose="02020603050405020304" pitchFamily="18" charset="0"/>
              </a:rPr>
              <a:t>Coordinating</a:t>
            </a:r>
            <a:r>
              <a:rPr lang="en-US" dirty="0">
                <a:latin typeface="Times New Roman" panose="02020603050405020304" pitchFamily="18" charset="0"/>
                <a:cs typeface="Times New Roman" panose="02020603050405020304" pitchFamily="18" charset="0"/>
              </a:rPr>
              <a:t> – Ensuring different departments work in harmony.</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In film production, direction, editing, marketing, and finance teams work together to release a movie on time.</a:t>
            </a:r>
          </a:p>
          <a:p>
            <a:r>
              <a:rPr lang="en-US" b="1" dirty="0">
                <a:latin typeface="Times New Roman" panose="02020603050405020304" pitchFamily="18" charset="0"/>
                <a:cs typeface="Times New Roman" panose="02020603050405020304" pitchFamily="18" charset="0"/>
              </a:rPr>
              <a:t>Reporting</a:t>
            </a:r>
            <a:r>
              <a:rPr lang="en-US" dirty="0">
                <a:latin typeface="Times New Roman" panose="02020603050405020304" pitchFamily="18" charset="0"/>
                <a:cs typeface="Times New Roman" panose="02020603050405020304" pitchFamily="18" charset="0"/>
              </a:rPr>
              <a:t> – Keeping stakeholders informed about progress and results.</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Managers at Reliance Jio prepare monthly performance reports for leadership.</a:t>
            </a:r>
          </a:p>
          <a:p>
            <a:r>
              <a:rPr lang="en-US" b="1" dirty="0">
                <a:latin typeface="Times New Roman" panose="02020603050405020304" pitchFamily="18" charset="0"/>
                <a:cs typeface="Times New Roman" panose="02020603050405020304" pitchFamily="18" charset="0"/>
              </a:rPr>
              <a:t>Budgeting</a:t>
            </a:r>
            <a:r>
              <a:rPr lang="en-US" dirty="0">
                <a:latin typeface="Times New Roman" panose="02020603050405020304" pitchFamily="18" charset="0"/>
                <a:cs typeface="Times New Roman" panose="02020603050405020304" pitchFamily="18" charset="0"/>
              </a:rPr>
              <a:t> – Allocating financial resources wisely.</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Startups plan yearly budgets to balance R&amp;D, salaries, and marketing.</a:t>
            </a:r>
          </a:p>
          <a:p>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CD144E7-0645-3EEB-B44C-73F095D8CDBF}"/>
              </a:ext>
            </a:extLst>
          </p:cNvPr>
          <p:cNvSpPr>
            <a:spLocks noGrp="1"/>
          </p:cNvSpPr>
          <p:nvPr>
            <p:ph type="sldNum" sz="quarter" idx="12"/>
          </p:nvPr>
        </p:nvSpPr>
        <p:spPr/>
        <p:txBody>
          <a:bodyPr/>
          <a:lstStyle/>
          <a:p>
            <a:fld id="{4DBA8D4B-DF2D-4522-9FDE-0E71188FDD12}" type="slidenum">
              <a:rPr lang="en-IN" smtClean="0"/>
              <a:t>19</a:t>
            </a:fld>
            <a:endParaRPr lang="en-IN"/>
          </a:p>
        </p:txBody>
      </p:sp>
      <p:pic>
        <p:nvPicPr>
          <p:cNvPr id="7" name="Picture 6">
            <a:extLst>
              <a:ext uri="{FF2B5EF4-FFF2-40B4-BE49-F238E27FC236}">
                <a16:creationId xmlns:a16="http://schemas.microsoft.com/office/drawing/2014/main" id="{17FE6241-A468-D135-C249-66C400874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0245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1522-3F04-7A0D-AFBF-5DFCCA79C4AF}"/>
              </a:ext>
            </a:extLst>
          </p:cNvPr>
          <p:cNvSpPr>
            <a:spLocks noGrp="1"/>
          </p:cNvSpPr>
          <p:nvPr>
            <p:ph type="title"/>
          </p:nvPr>
        </p:nvSpPr>
        <p:spPr>
          <a:xfrm>
            <a:off x="1097280" y="286603"/>
            <a:ext cx="10058400" cy="1268820"/>
          </a:xfrm>
        </p:spPr>
        <p:txBody>
          <a:bodyPr/>
          <a:lstStyle/>
          <a:p>
            <a:pPr algn="ctr"/>
            <a:r>
              <a:rPr lang="en-IN" b="1" dirty="0">
                <a:latin typeface="Times New Roman" panose="02020603050405020304" pitchFamily="18" charset="0"/>
                <a:cs typeface="Times New Roman" panose="02020603050405020304" pitchFamily="18" charset="0"/>
              </a:rPr>
              <a:t>SYLLABUS</a:t>
            </a:r>
          </a:p>
        </p:txBody>
      </p:sp>
      <p:pic>
        <p:nvPicPr>
          <p:cNvPr id="5" name="Content Placeholder 4">
            <a:extLst>
              <a:ext uri="{FF2B5EF4-FFF2-40B4-BE49-F238E27FC236}">
                <a16:creationId xmlns:a16="http://schemas.microsoft.com/office/drawing/2014/main" id="{C2736559-5C13-5FF6-249B-7DFF26F564F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588" t="26441" r="10219" b="31143"/>
          <a:stretch>
            <a:fillRect/>
          </a:stretch>
        </p:blipFill>
        <p:spPr>
          <a:xfrm>
            <a:off x="838986" y="1687399"/>
            <a:ext cx="10435472" cy="4487158"/>
          </a:xfrm>
        </p:spPr>
      </p:pic>
      <p:sp>
        <p:nvSpPr>
          <p:cNvPr id="7" name="Slide Number Placeholder 6">
            <a:extLst>
              <a:ext uri="{FF2B5EF4-FFF2-40B4-BE49-F238E27FC236}">
                <a16:creationId xmlns:a16="http://schemas.microsoft.com/office/drawing/2014/main" id="{56E69C9B-53EE-7DB8-075C-CDE6C01C9861}"/>
              </a:ext>
            </a:extLst>
          </p:cNvPr>
          <p:cNvSpPr>
            <a:spLocks noGrp="1"/>
          </p:cNvSpPr>
          <p:nvPr>
            <p:ph type="sldNum" sz="quarter" idx="12"/>
          </p:nvPr>
        </p:nvSpPr>
        <p:spPr/>
        <p:txBody>
          <a:bodyPr/>
          <a:lstStyle/>
          <a:p>
            <a:fld id="{4DBA8D4B-DF2D-4522-9FDE-0E71188FDD12}" type="slidenum">
              <a:rPr lang="en-IN" smtClean="0"/>
              <a:t>2</a:t>
            </a:fld>
            <a:endParaRPr lang="en-IN"/>
          </a:p>
        </p:txBody>
      </p:sp>
      <p:pic>
        <p:nvPicPr>
          <p:cNvPr id="8" name="Picture 7">
            <a:extLst>
              <a:ext uri="{FF2B5EF4-FFF2-40B4-BE49-F238E27FC236}">
                <a16:creationId xmlns:a16="http://schemas.microsoft.com/office/drawing/2014/main" id="{FB908F96-8F3D-AA12-76F7-4F0A17E25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39671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DD4C793-F627-E018-4E39-F87529AB49B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Managerial Task-Case Study</a:t>
            </a:r>
          </a:p>
        </p:txBody>
      </p:sp>
      <p:sp>
        <p:nvSpPr>
          <p:cNvPr id="11" name="Content Placeholder 10">
            <a:extLst>
              <a:ext uri="{FF2B5EF4-FFF2-40B4-BE49-F238E27FC236}">
                <a16:creationId xmlns:a16="http://schemas.microsoft.com/office/drawing/2014/main" id="{D131E491-5BAD-78A5-592A-90A697EDAFC9}"/>
              </a:ext>
            </a:extLst>
          </p:cNvPr>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Company Example: Amazon India – Festival Sales</a:t>
            </a:r>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During the Great Indian Festival, Amazon India faced multiple challenges as customer demand surged beyond expectations. Within the first two days, millions of orders flooded the system, leading to website slowdowns and frequent stock-outs of popular products like smartphones and electronics. Delivery networks struggled to cope with the sudden spike, especially in Tier-2 and Tier-3 cities, which led to delays and cancellations. The existing workforce was not enough to handle packaging, shipments, and the flood of customer queries. Complaints quickly spread on social media, while internal teams such as logistics, warehouses, and customer service struggled with poor coordination. The pressure grew even further because rival platforms like Flipkart were running similar mega sales, making it crucial for Amazon to deliver a flawless experience.</a:t>
            </a:r>
          </a:p>
          <a:p>
            <a:r>
              <a:rPr lang="en-IN" b="1" dirty="0">
                <a:highlight>
                  <a:srgbClr val="FFFF00"/>
                </a:highlight>
                <a:latin typeface="Times New Roman" panose="02020603050405020304" pitchFamily="18" charset="0"/>
                <a:cs typeface="Times New Roman" panose="02020603050405020304" pitchFamily="18" charset="0"/>
              </a:rPr>
              <a:t>Act as a manager and apply all managerial functions(tasks) to solve this issue?</a:t>
            </a:r>
          </a:p>
        </p:txBody>
      </p:sp>
      <p:sp>
        <p:nvSpPr>
          <p:cNvPr id="6" name="Slide Number Placeholder 5">
            <a:extLst>
              <a:ext uri="{FF2B5EF4-FFF2-40B4-BE49-F238E27FC236}">
                <a16:creationId xmlns:a16="http://schemas.microsoft.com/office/drawing/2014/main" id="{83642A50-E08A-B001-18C4-5E9DBBEC5AA5}"/>
              </a:ext>
            </a:extLst>
          </p:cNvPr>
          <p:cNvSpPr>
            <a:spLocks noGrp="1"/>
          </p:cNvSpPr>
          <p:nvPr>
            <p:ph type="sldNum" sz="quarter" idx="12"/>
          </p:nvPr>
        </p:nvSpPr>
        <p:spPr/>
        <p:txBody>
          <a:bodyPr/>
          <a:lstStyle/>
          <a:p>
            <a:fld id="{4DBA8D4B-DF2D-4522-9FDE-0E71188FDD12}" type="slidenum">
              <a:rPr lang="en-IN" smtClean="0"/>
              <a:t>20</a:t>
            </a:fld>
            <a:endParaRPr lang="en-IN"/>
          </a:p>
        </p:txBody>
      </p:sp>
      <p:pic>
        <p:nvPicPr>
          <p:cNvPr id="12" name="Picture 11">
            <a:extLst>
              <a:ext uri="{FF2B5EF4-FFF2-40B4-BE49-F238E27FC236}">
                <a16:creationId xmlns:a16="http://schemas.microsoft.com/office/drawing/2014/main" id="{F9730999-136A-FA3D-D54A-12F18CB0F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353575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6189-6F2B-972D-B75A-39DF71CAA4D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Solution Of Case Study</a:t>
            </a:r>
          </a:p>
        </p:txBody>
      </p:sp>
      <p:sp>
        <p:nvSpPr>
          <p:cNvPr id="3" name="Content Placeholder 2">
            <a:extLst>
              <a:ext uri="{FF2B5EF4-FFF2-40B4-BE49-F238E27FC236}">
                <a16:creationId xmlns:a16="http://schemas.microsoft.com/office/drawing/2014/main" id="{39F079F4-B4CB-AC85-656D-A70E4979D5AE}"/>
              </a:ext>
            </a:extLst>
          </p:cNvPr>
          <p:cNvSpPr>
            <a:spLocks noGrp="1"/>
          </p:cNvSpPr>
          <p:nvPr>
            <p:ph sz="half" idx="1"/>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Managerial Tasks Applied:</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Planning</a:t>
            </a:r>
            <a:r>
              <a:rPr lang="en-US" dirty="0">
                <a:latin typeface="Times New Roman" panose="02020603050405020304" pitchFamily="18" charset="0"/>
                <a:cs typeface="Times New Roman" panose="02020603050405020304" pitchFamily="18" charset="0"/>
              </a:rPr>
              <a:t> – Forecasted demand using AI, set sales targets, and prepared backup logistics plans.</a:t>
            </a:r>
          </a:p>
          <a:p>
            <a:r>
              <a:rPr lang="en-US" b="1" dirty="0">
                <a:latin typeface="Times New Roman" panose="02020603050405020304" pitchFamily="18" charset="0"/>
                <a:cs typeface="Times New Roman" panose="02020603050405020304" pitchFamily="18" charset="0"/>
              </a:rPr>
              <a:t>Organizing</a:t>
            </a:r>
            <a:r>
              <a:rPr lang="en-US" dirty="0">
                <a:latin typeface="Times New Roman" panose="02020603050405020304" pitchFamily="18" charset="0"/>
                <a:cs typeface="Times New Roman" panose="02020603050405020304" pitchFamily="18" charset="0"/>
              </a:rPr>
              <a:t> – Allocated extra warehouses, delivery hubs, and partnered with local courier services.</a:t>
            </a:r>
          </a:p>
          <a:p>
            <a:r>
              <a:rPr lang="en-US" b="1" dirty="0">
                <a:latin typeface="Times New Roman" panose="02020603050405020304" pitchFamily="18" charset="0"/>
                <a:cs typeface="Times New Roman" panose="02020603050405020304" pitchFamily="18" charset="0"/>
              </a:rPr>
              <a:t>Staffing</a:t>
            </a:r>
            <a:r>
              <a:rPr lang="en-US" dirty="0">
                <a:latin typeface="Times New Roman" panose="02020603050405020304" pitchFamily="18" charset="0"/>
                <a:cs typeface="Times New Roman" panose="02020603050405020304" pitchFamily="18" charset="0"/>
              </a:rPr>
              <a:t> – Hired temporary staff and trained them quickly to handle packaging &amp; customer service.</a:t>
            </a:r>
          </a:p>
          <a:p>
            <a:r>
              <a:rPr lang="en-US" b="1" dirty="0">
                <a:latin typeface="Times New Roman" panose="02020603050405020304" pitchFamily="18" charset="0"/>
                <a:cs typeface="Times New Roman" panose="02020603050405020304" pitchFamily="18" charset="0"/>
              </a:rPr>
              <a:t>Directing</a:t>
            </a:r>
            <a:r>
              <a:rPr lang="en-US" dirty="0">
                <a:latin typeface="Times New Roman" panose="02020603050405020304" pitchFamily="18" charset="0"/>
                <a:cs typeface="Times New Roman" panose="02020603050405020304" pitchFamily="18" charset="0"/>
              </a:rPr>
              <a:t> – Managers motivated teams with incentives, ensured coordination between tech, supply chain, and customer service.</a:t>
            </a:r>
          </a:p>
          <a:p>
            <a:r>
              <a:rPr lang="en-US" b="1" dirty="0">
                <a:latin typeface="Times New Roman" panose="02020603050405020304" pitchFamily="18" charset="0"/>
                <a:cs typeface="Times New Roman" panose="02020603050405020304" pitchFamily="18" charset="0"/>
              </a:rPr>
              <a:t>Controlling</a:t>
            </a:r>
            <a:r>
              <a:rPr lang="en-US" dirty="0">
                <a:latin typeface="Times New Roman" panose="02020603050405020304" pitchFamily="18" charset="0"/>
                <a:cs typeface="Times New Roman" panose="02020603050405020304" pitchFamily="18" charset="0"/>
              </a:rPr>
              <a:t> – Monitored real-time sales and delivery dashboards, took corrective steps like rerouting shipments and adding extra transport vehicles.</a:t>
            </a:r>
          </a:p>
          <a:p>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42B55A80-B0C5-8236-8015-67983085F213}"/>
              </a:ext>
            </a:extLst>
          </p:cNvPr>
          <p:cNvSpPr>
            <a:spLocks noGrp="1"/>
          </p:cNvSpPr>
          <p:nvPr>
            <p:ph sz="half" idx="2"/>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Outcome: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Amazon India successfully handled </a:t>
            </a:r>
            <a:r>
              <a:rPr lang="en-US" b="1" dirty="0">
                <a:latin typeface="Times New Roman" panose="02020603050405020304" pitchFamily="18" charset="0"/>
                <a:cs typeface="Times New Roman" panose="02020603050405020304" pitchFamily="18" charset="0"/>
              </a:rPr>
              <a:t>record-breaking orders</a:t>
            </a:r>
            <a:r>
              <a:rPr lang="en-US" dirty="0">
                <a:latin typeface="Times New Roman" panose="02020603050405020304" pitchFamily="18" charset="0"/>
                <a:cs typeface="Times New Roman" panose="02020603050405020304" pitchFamily="18" charset="0"/>
              </a:rPr>
              <a:t> during the festival.</a:t>
            </a:r>
          </a:p>
          <a:p>
            <a:r>
              <a:rPr lang="en-US" dirty="0">
                <a:latin typeface="Times New Roman" panose="02020603050405020304" pitchFamily="18" charset="0"/>
                <a:cs typeface="Times New Roman" panose="02020603050405020304" pitchFamily="18" charset="0"/>
              </a:rPr>
              <a:t>Delivery time was reduced, customer satisfaction improved, and sales revenue soared.</a:t>
            </a:r>
          </a:p>
          <a:p>
            <a:r>
              <a:rPr lang="en-US" dirty="0">
                <a:latin typeface="Times New Roman" panose="02020603050405020304" pitchFamily="18" charset="0"/>
                <a:cs typeface="Times New Roman" panose="02020603050405020304" pitchFamily="18" charset="0"/>
              </a:rPr>
              <a:t>This showed how </a:t>
            </a:r>
            <a:r>
              <a:rPr lang="en-US" b="1" dirty="0">
                <a:latin typeface="Times New Roman" panose="02020603050405020304" pitchFamily="18" charset="0"/>
                <a:cs typeface="Times New Roman" panose="02020603050405020304" pitchFamily="18" charset="0"/>
              </a:rPr>
              <a:t>effective managerial tasks transform challenges into success stories.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Lesson:</a:t>
            </a:r>
            <a:br>
              <a:rPr lang="en-US"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Managerial tasks are not just theoretical — they are the backbone of every successful organizational operation</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B26755B-6063-5648-811C-A0B5B400800B}"/>
              </a:ext>
            </a:extLst>
          </p:cNvPr>
          <p:cNvSpPr>
            <a:spLocks noGrp="1"/>
          </p:cNvSpPr>
          <p:nvPr>
            <p:ph type="sldNum" sz="quarter" idx="12"/>
          </p:nvPr>
        </p:nvSpPr>
        <p:spPr/>
        <p:txBody>
          <a:bodyPr/>
          <a:lstStyle/>
          <a:p>
            <a:fld id="{4DBA8D4B-DF2D-4522-9FDE-0E71188FDD12}" type="slidenum">
              <a:rPr lang="en-IN" smtClean="0"/>
              <a:t>21</a:t>
            </a:fld>
            <a:endParaRPr lang="en-IN"/>
          </a:p>
        </p:txBody>
      </p:sp>
      <p:pic>
        <p:nvPicPr>
          <p:cNvPr id="10" name="Picture 9">
            <a:extLst>
              <a:ext uri="{FF2B5EF4-FFF2-40B4-BE49-F238E27FC236}">
                <a16:creationId xmlns:a16="http://schemas.microsoft.com/office/drawing/2014/main" id="{1179D2CE-FB12-6837-3EBD-17107DA76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26644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7524-B7B5-6FDF-C7C4-E2E9C2FE4EE0}"/>
              </a:ext>
            </a:extLst>
          </p:cNvPr>
          <p:cNvSpPr>
            <a:spLocks noGrp="1"/>
          </p:cNvSpPr>
          <p:nvPr>
            <p:ph type="title"/>
          </p:nvPr>
        </p:nvSpPr>
        <p:spPr/>
        <p:txBody>
          <a:bodyPr/>
          <a:lstStyle/>
          <a:p>
            <a:r>
              <a:rPr lang="en-IN" dirty="0"/>
              <a:t>Levels of Management </a:t>
            </a:r>
          </a:p>
        </p:txBody>
      </p:sp>
      <p:sp>
        <p:nvSpPr>
          <p:cNvPr id="7" name="Content Placeholder 6">
            <a:extLst>
              <a:ext uri="{FF2B5EF4-FFF2-40B4-BE49-F238E27FC236}">
                <a16:creationId xmlns:a16="http://schemas.microsoft.com/office/drawing/2014/main" id="{B4042B0F-C33D-70C7-E8CB-2822F6C70B42}"/>
              </a:ext>
            </a:extLst>
          </p:cNvPr>
          <p:cNvSpPr>
            <a:spLocks noGrp="1"/>
          </p:cNvSpPr>
          <p:nvPr>
            <p:ph sz="half" idx="1"/>
          </p:nvPr>
        </p:nvSpPr>
        <p:spPr>
          <a:xfrm>
            <a:off x="1097280" y="1845734"/>
            <a:ext cx="4040328" cy="4023359"/>
          </a:xfrm>
        </p:spPr>
        <p:txBody>
          <a:bodyPr/>
          <a:lstStyle/>
          <a:p>
            <a:r>
              <a:rPr lang="en-US" dirty="0"/>
              <a:t>The term “</a:t>
            </a:r>
            <a:r>
              <a:rPr lang="en-US" b="1" dirty="0"/>
              <a:t>Levels of Management</a:t>
            </a:r>
            <a:r>
              <a:rPr lang="en-US" dirty="0"/>
              <a:t>” refers to a line of demarcation between various managerial positions in an organization. The number of levels in management increases when the size of the business and work force increases and vice versa.</a:t>
            </a:r>
          </a:p>
          <a:p>
            <a:r>
              <a:rPr lang="en-US" dirty="0"/>
              <a:t>The level of management determines a chain of command, the amount of authority status enjoyed by any managerial position.</a:t>
            </a:r>
          </a:p>
          <a:p>
            <a:endParaRPr lang="en-IN" dirty="0"/>
          </a:p>
        </p:txBody>
      </p:sp>
      <p:pic>
        <p:nvPicPr>
          <p:cNvPr id="10" name="Content Placeholder 9">
            <a:extLst>
              <a:ext uri="{FF2B5EF4-FFF2-40B4-BE49-F238E27FC236}">
                <a16:creationId xmlns:a16="http://schemas.microsoft.com/office/drawing/2014/main" id="{4561312E-D14A-3187-E52A-FD9CDC0EFD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7514" r="6830"/>
          <a:stretch>
            <a:fillRect/>
          </a:stretch>
        </p:blipFill>
        <p:spPr>
          <a:xfrm>
            <a:off x="5467546" y="1737359"/>
            <a:ext cx="5910607" cy="4210953"/>
          </a:xfrm>
        </p:spPr>
      </p:pic>
      <p:sp>
        <p:nvSpPr>
          <p:cNvPr id="6" name="Slide Number Placeholder 5">
            <a:extLst>
              <a:ext uri="{FF2B5EF4-FFF2-40B4-BE49-F238E27FC236}">
                <a16:creationId xmlns:a16="http://schemas.microsoft.com/office/drawing/2014/main" id="{58098D56-D471-503E-A20D-EC706DF61E90}"/>
              </a:ext>
            </a:extLst>
          </p:cNvPr>
          <p:cNvSpPr>
            <a:spLocks noGrp="1"/>
          </p:cNvSpPr>
          <p:nvPr>
            <p:ph type="sldNum" sz="quarter" idx="12"/>
          </p:nvPr>
        </p:nvSpPr>
        <p:spPr/>
        <p:txBody>
          <a:bodyPr/>
          <a:lstStyle/>
          <a:p>
            <a:fld id="{4DBA8D4B-DF2D-4522-9FDE-0E71188FDD12}" type="slidenum">
              <a:rPr lang="en-IN" smtClean="0"/>
              <a:t>22</a:t>
            </a:fld>
            <a:endParaRPr lang="en-IN"/>
          </a:p>
        </p:txBody>
      </p:sp>
      <p:pic>
        <p:nvPicPr>
          <p:cNvPr id="11" name="Picture 10">
            <a:extLst>
              <a:ext uri="{FF2B5EF4-FFF2-40B4-BE49-F238E27FC236}">
                <a16:creationId xmlns:a16="http://schemas.microsoft.com/office/drawing/2014/main" id="{4FF88057-4E0E-33A1-5642-15BEA7E77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130541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B0D0-9B04-1B5D-0993-CE1E7C7A2A9C}"/>
              </a:ext>
            </a:extLst>
          </p:cNvPr>
          <p:cNvSpPr>
            <a:spLocks noGrp="1"/>
          </p:cNvSpPr>
          <p:nvPr>
            <p:ph type="title"/>
          </p:nvPr>
        </p:nvSpPr>
        <p:spPr/>
        <p:txBody>
          <a:bodyPr/>
          <a:lstStyle/>
          <a:p>
            <a:r>
              <a:rPr lang="en-IN" dirty="0"/>
              <a:t>Managerial Skills</a:t>
            </a:r>
          </a:p>
        </p:txBody>
      </p:sp>
      <p:sp>
        <p:nvSpPr>
          <p:cNvPr id="3" name="Content Placeholder 2">
            <a:extLst>
              <a:ext uri="{FF2B5EF4-FFF2-40B4-BE49-F238E27FC236}">
                <a16:creationId xmlns:a16="http://schemas.microsoft.com/office/drawing/2014/main" id="{B6320381-7AB1-F9DC-F5A0-0FF9ADB8393E}"/>
              </a:ext>
            </a:extLst>
          </p:cNvPr>
          <p:cNvSpPr>
            <a:spLocks noGrp="1"/>
          </p:cNvSpPr>
          <p:nvPr>
            <p:ph sz="half" idx="1"/>
          </p:nvPr>
        </p:nvSpPr>
        <p:spPr>
          <a:xfrm>
            <a:off x="527901" y="1845734"/>
            <a:ext cx="7484883" cy="4023359"/>
          </a:xfrm>
        </p:spPr>
        <p:txBody>
          <a:bodyPr>
            <a:noAutofit/>
          </a:bodyPr>
          <a:lstStyle/>
          <a:p>
            <a:r>
              <a:rPr lang="en-US" sz="1400" dirty="0">
                <a:latin typeface="Times New Roman" panose="02020603050405020304" pitchFamily="18" charset="0"/>
                <a:cs typeface="Times New Roman" panose="02020603050405020304" pitchFamily="18" charset="0"/>
              </a:rPr>
              <a:t>According to American social and organizational psychologist Robert Katz, the three basic types of management skills include:</a:t>
            </a:r>
          </a:p>
          <a:p>
            <a:r>
              <a:rPr lang="en-US" sz="1400" b="1" dirty="0">
                <a:latin typeface="Times New Roman" panose="02020603050405020304" pitchFamily="18" charset="0"/>
                <a:cs typeface="Times New Roman" panose="02020603050405020304" pitchFamily="18" charset="0"/>
              </a:rPr>
              <a:t>1. Technical Skills</a:t>
            </a:r>
          </a:p>
          <a:p>
            <a:r>
              <a:rPr lang="en-US" sz="1400" dirty="0">
                <a:latin typeface="Times New Roman" panose="02020603050405020304" pitchFamily="18" charset="0"/>
                <a:cs typeface="Times New Roman" panose="02020603050405020304" pitchFamily="18" charset="0"/>
              </a:rPr>
              <a:t>Technical skills involve skills that give the managers the ability and the knowledge to use a variety of techniques to achieve their objectives. These skills not only involve operating machines and software, production tools, and pieces of equipment but also the skills needed to boost sales, design different types of products and services, and market the services and the products.</a:t>
            </a:r>
          </a:p>
          <a:p>
            <a:r>
              <a:rPr lang="en-US" sz="1400" b="1" dirty="0">
                <a:latin typeface="Times New Roman" panose="02020603050405020304" pitchFamily="18" charset="0"/>
                <a:cs typeface="Times New Roman" panose="02020603050405020304" pitchFamily="18" charset="0"/>
              </a:rPr>
              <a:t>2. Conceptual Skills</a:t>
            </a:r>
          </a:p>
          <a:p>
            <a:r>
              <a:rPr lang="en-US" sz="1400" dirty="0">
                <a:latin typeface="Times New Roman" panose="02020603050405020304" pitchFamily="18" charset="0"/>
                <a:cs typeface="Times New Roman" panose="02020603050405020304" pitchFamily="18" charset="0"/>
              </a:rPr>
              <a:t>These involve the skills managers present in terms of the knowledge and ability for abstract thinking and formulating ideas. The manager is able to see an entire concept, analyze and diagnose a problem, and find creative solutions. This helps the manager to effectively predict hurdles their department or the business as a whole may face.</a:t>
            </a:r>
          </a:p>
          <a:p>
            <a:r>
              <a:rPr lang="en-US" sz="1400" b="1" dirty="0">
                <a:latin typeface="Times New Roman" panose="02020603050405020304" pitchFamily="18" charset="0"/>
                <a:cs typeface="Times New Roman" panose="02020603050405020304" pitchFamily="18" charset="0"/>
              </a:rPr>
              <a:t>3. Human or Interpersonal Skills</a:t>
            </a:r>
          </a:p>
          <a:p>
            <a:r>
              <a:rPr lang="en-US" sz="1400" dirty="0">
                <a:latin typeface="Times New Roman" panose="02020603050405020304" pitchFamily="18" charset="0"/>
                <a:cs typeface="Times New Roman" panose="02020603050405020304" pitchFamily="18" charset="0"/>
              </a:rPr>
              <a:t>The human or the interpersonal skills are the skills that present the managers’ ability to interact, work or relate effectively with people. These skills enable the managers to make use of human potential in the company and motivate the employees for better results.</a:t>
            </a:r>
          </a:p>
          <a:p>
            <a:endParaRPr lang="en-IN" sz="14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F6A3E6E-338C-C645-8E84-CE251B1F67A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b="10186"/>
          <a:stretch>
            <a:fillRect/>
          </a:stretch>
        </p:blipFill>
        <p:spPr>
          <a:xfrm>
            <a:off x="7909090" y="1845734"/>
            <a:ext cx="4282910" cy="4498505"/>
          </a:xfrm>
        </p:spPr>
      </p:pic>
      <p:sp>
        <p:nvSpPr>
          <p:cNvPr id="6" name="Slide Number Placeholder 5">
            <a:extLst>
              <a:ext uri="{FF2B5EF4-FFF2-40B4-BE49-F238E27FC236}">
                <a16:creationId xmlns:a16="http://schemas.microsoft.com/office/drawing/2014/main" id="{5F47E1AA-EC92-0ADC-090E-4DB5DEFB1D31}"/>
              </a:ext>
            </a:extLst>
          </p:cNvPr>
          <p:cNvSpPr>
            <a:spLocks noGrp="1"/>
          </p:cNvSpPr>
          <p:nvPr>
            <p:ph type="sldNum" sz="quarter" idx="12"/>
          </p:nvPr>
        </p:nvSpPr>
        <p:spPr/>
        <p:txBody>
          <a:bodyPr/>
          <a:lstStyle/>
          <a:p>
            <a:fld id="{4DBA8D4B-DF2D-4522-9FDE-0E71188FDD12}" type="slidenum">
              <a:rPr lang="en-IN" smtClean="0"/>
              <a:t>23</a:t>
            </a:fld>
            <a:endParaRPr lang="en-IN"/>
          </a:p>
        </p:txBody>
      </p:sp>
      <p:pic>
        <p:nvPicPr>
          <p:cNvPr id="9" name="Picture 8">
            <a:extLst>
              <a:ext uri="{FF2B5EF4-FFF2-40B4-BE49-F238E27FC236}">
                <a16:creationId xmlns:a16="http://schemas.microsoft.com/office/drawing/2014/main" id="{CF4B257A-DD29-E45A-EBB9-485E85D09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46078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086F-2D42-F056-3BB6-E0C229FD39E9}"/>
              </a:ext>
            </a:extLst>
          </p:cNvPr>
          <p:cNvSpPr>
            <a:spLocks noGrp="1"/>
          </p:cNvSpPr>
          <p:nvPr>
            <p:ph type="title"/>
          </p:nvPr>
        </p:nvSpPr>
        <p:spPr>
          <a:xfrm>
            <a:off x="1066800" y="758330"/>
            <a:ext cx="10058400" cy="1450757"/>
          </a:xfrm>
        </p:spPr>
        <p:txBody>
          <a:bodyPr>
            <a:normAutofit/>
          </a:bodyPr>
          <a:lstStyle/>
          <a:p>
            <a:r>
              <a:rPr lang="en-US" dirty="0">
                <a:latin typeface="Times New Roman" panose="02020603050405020304" pitchFamily="18" charset="0"/>
                <a:cs typeface="Times New Roman" panose="02020603050405020304" pitchFamily="18" charset="0"/>
              </a:rPr>
              <a:t>RESPONSIBILITIES OF A MANAGER</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1DE2DE-D032-C561-E640-14FC45334138}"/>
              </a:ext>
            </a:extLst>
          </p:cNvPr>
          <p:cNvSpPr>
            <a:spLocks noGrp="1"/>
          </p:cNvSpPr>
          <p:nvPr>
            <p:ph sz="half" idx="1"/>
          </p:nvPr>
        </p:nvSpPr>
        <p:spPr/>
        <p:txBody>
          <a:bodyPr>
            <a:normAutofit fontScale="85000" lnSpcReduction="20000"/>
          </a:bodyPr>
          <a:lstStyle/>
          <a:p>
            <a:endParaRPr lang="en-IN"/>
          </a:p>
        </p:txBody>
      </p:sp>
      <p:sp>
        <p:nvSpPr>
          <p:cNvPr id="4" name="Content Placeholder 3">
            <a:extLst>
              <a:ext uri="{FF2B5EF4-FFF2-40B4-BE49-F238E27FC236}">
                <a16:creationId xmlns:a16="http://schemas.microsoft.com/office/drawing/2014/main" id="{F52853F2-648F-9ABC-2E9A-8631F8FAA5C8}"/>
              </a:ext>
            </a:extLst>
          </p:cNvPr>
          <p:cNvSpPr>
            <a:spLocks noGrp="1"/>
          </p:cNvSpPr>
          <p:nvPr>
            <p:ph sz="half" idx="2"/>
          </p:nvPr>
        </p:nvSpPr>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Decision-Making</a:t>
            </a:r>
            <a:r>
              <a:rPr lang="en-US" dirty="0">
                <a:latin typeface="Times New Roman" panose="02020603050405020304" pitchFamily="18" charset="0"/>
                <a:cs typeface="Times New Roman" panose="02020603050405020304" pitchFamily="18" charset="0"/>
              </a:rPr>
              <a:t> – Choosing the best alternatives for business problems.</a:t>
            </a:r>
          </a:p>
          <a:p>
            <a:r>
              <a:rPr lang="en-US" b="1" dirty="0">
                <a:latin typeface="Times New Roman" panose="02020603050405020304" pitchFamily="18" charset="0"/>
                <a:cs typeface="Times New Roman" panose="02020603050405020304" pitchFamily="18" charset="0"/>
              </a:rPr>
              <a:t>Resource Management</a:t>
            </a:r>
            <a:r>
              <a:rPr lang="en-US" dirty="0">
                <a:latin typeface="Times New Roman" panose="02020603050405020304" pitchFamily="18" charset="0"/>
                <a:cs typeface="Times New Roman" panose="02020603050405020304" pitchFamily="18" charset="0"/>
              </a:rPr>
              <a:t> – Ensuring efficient use of manpower, money, and materials.</a:t>
            </a:r>
          </a:p>
          <a:p>
            <a:r>
              <a:rPr lang="en-US" b="1" dirty="0">
                <a:latin typeface="Times New Roman" panose="02020603050405020304" pitchFamily="18" charset="0"/>
                <a:cs typeface="Times New Roman" panose="02020603050405020304" pitchFamily="18" charset="0"/>
              </a:rPr>
              <a:t>Conflict Resolution</a:t>
            </a:r>
            <a:r>
              <a:rPr lang="en-US" dirty="0">
                <a:latin typeface="Times New Roman" panose="02020603050405020304" pitchFamily="18" charset="0"/>
                <a:cs typeface="Times New Roman" panose="02020603050405020304" pitchFamily="18" charset="0"/>
              </a:rPr>
              <a:t> – Handling disputes and maintaining harmony at workplace.</a:t>
            </a:r>
          </a:p>
          <a:p>
            <a:r>
              <a:rPr lang="en-US" b="1" dirty="0">
                <a:latin typeface="Times New Roman" panose="02020603050405020304" pitchFamily="18" charset="0"/>
                <a:cs typeface="Times New Roman" panose="02020603050405020304" pitchFamily="18" charset="0"/>
              </a:rPr>
              <a:t>Team Development</a:t>
            </a:r>
            <a:r>
              <a:rPr lang="en-US" dirty="0">
                <a:latin typeface="Times New Roman" panose="02020603050405020304" pitchFamily="18" charset="0"/>
                <a:cs typeface="Times New Roman" panose="02020603050405020304" pitchFamily="18" charset="0"/>
              </a:rPr>
              <a:t> – Building strong, skilled, and motivated teams.</a:t>
            </a:r>
          </a:p>
          <a:p>
            <a:r>
              <a:rPr lang="en-US" b="1" dirty="0">
                <a:latin typeface="Times New Roman" panose="02020603050405020304" pitchFamily="18" charset="0"/>
                <a:cs typeface="Times New Roman" panose="02020603050405020304" pitchFamily="18" charset="0"/>
              </a:rPr>
              <a:t>Ethics &amp; Compliance</a:t>
            </a:r>
            <a:r>
              <a:rPr lang="en-US" dirty="0">
                <a:latin typeface="Times New Roman" panose="02020603050405020304" pitchFamily="18" charset="0"/>
                <a:cs typeface="Times New Roman" panose="02020603050405020304" pitchFamily="18" charset="0"/>
              </a:rPr>
              <a:t> – Following laws, corporate values, and ethical practices.</a:t>
            </a:r>
          </a:p>
          <a:p>
            <a:r>
              <a:rPr lang="en-US" b="1" dirty="0">
                <a:latin typeface="Times New Roman" panose="02020603050405020304" pitchFamily="18" charset="0"/>
                <a:cs typeface="Times New Roman" panose="02020603050405020304" pitchFamily="18" charset="0"/>
              </a:rPr>
              <a:t>Customer Orientation</a:t>
            </a:r>
            <a:r>
              <a:rPr lang="en-US" dirty="0">
                <a:latin typeface="Times New Roman" panose="02020603050405020304" pitchFamily="18" charset="0"/>
                <a:cs typeface="Times New Roman" panose="02020603050405020304" pitchFamily="18" charset="0"/>
              </a:rPr>
              <a:t> – Ensuring products/services meet customer needs.</a:t>
            </a:r>
          </a:p>
          <a:p>
            <a:r>
              <a:rPr lang="en-US" b="1" dirty="0">
                <a:latin typeface="Times New Roman" panose="02020603050405020304" pitchFamily="18" charset="0"/>
                <a:cs typeface="Times New Roman" panose="02020603050405020304" pitchFamily="18" charset="0"/>
              </a:rPr>
              <a:t>Innovation &amp; Change Management</a:t>
            </a:r>
            <a:r>
              <a:rPr lang="en-US" dirty="0">
                <a:latin typeface="Times New Roman" panose="02020603050405020304" pitchFamily="18" charset="0"/>
                <a:cs typeface="Times New Roman" panose="02020603050405020304" pitchFamily="18" charset="0"/>
              </a:rPr>
              <a:t> – Driving innovation and adapting to change.</a:t>
            </a:r>
          </a:p>
          <a:p>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2CE979D-E36B-89F9-0B24-B5F973A2CCAB}"/>
              </a:ext>
            </a:extLst>
          </p:cNvPr>
          <p:cNvSpPr>
            <a:spLocks noGrp="1"/>
          </p:cNvSpPr>
          <p:nvPr>
            <p:ph type="sldNum" sz="quarter" idx="12"/>
          </p:nvPr>
        </p:nvSpPr>
        <p:spPr/>
        <p:txBody>
          <a:bodyPr/>
          <a:lstStyle/>
          <a:p>
            <a:fld id="{4DBA8D4B-DF2D-4522-9FDE-0E71188FDD12}" type="slidenum">
              <a:rPr lang="en-IN" smtClean="0"/>
              <a:t>24</a:t>
            </a:fld>
            <a:endParaRPr lang="en-IN"/>
          </a:p>
        </p:txBody>
      </p:sp>
      <p:pic>
        <p:nvPicPr>
          <p:cNvPr id="15362" name="Picture 2" descr="No alt text provided for this image">
            <a:extLst>
              <a:ext uri="{FF2B5EF4-FFF2-40B4-BE49-F238E27FC236}">
                <a16:creationId xmlns:a16="http://schemas.microsoft.com/office/drawing/2014/main" id="{B91495A4-CC0E-4047-E6DD-5210F861F7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53"/>
          <a:stretch>
            <a:fillRect/>
          </a:stretch>
        </p:blipFill>
        <p:spPr bwMode="auto">
          <a:xfrm>
            <a:off x="555551" y="1779055"/>
            <a:ext cx="5540449" cy="43853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09AD66-8F44-A3EA-A054-FADC32759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953103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6477-FCCB-8951-6C80-A61EAE940F7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ORGANISATIONAL STRUCTURE</a:t>
            </a:r>
          </a:p>
        </p:txBody>
      </p:sp>
      <p:sp>
        <p:nvSpPr>
          <p:cNvPr id="6" name="Slide Number Placeholder 5">
            <a:extLst>
              <a:ext uri="{FF2B5EF4-FFF2-40B4-BE49-F238E27FC236}">
                <a16:creationId xmlns:a16="http://schemas.microsoft.com/office/drawing/2014/main" id="{F100B162-D95A-FB48-76FB-9BEE33F0C75D}"/>
              </a:ext>
            </a:extLst>
          </p:cNvPr>
          <p:cNvSpPr>
            <a:spLocks noGrp="1"/>
          </p:cNvSpPr>
          <p:nvPr>
            <p:ph type="sldNum" sz="quarter" idx="12"/>
          </p:nvPr>
        </p:nvSpPr>
        <p:spPr/>
        <p:txBody>
          <a:bodyPr/>
          <a:lstStyle/>
          <a:p>
            <a:fld id="{4DBA8D4B-DF2D-4522-9FDE-0E71188FDD12}" type="slidenum">
              <a:rPr lang="en-IN" smtClean="0"/>
              <a:t>25</a:t>
            </a:fld>
            <a:endParaRPr lang="en-IN"/>
          </a:p>
        </p:txBody>
      </p:sp>
      <p:pic>
        <p:nvPicPr>
          <p:cNvPr id="7" name="Picture 6">
            <a:extLst>
              <a:ext uri="{FF2B5EF4-FFF2-40B4-BE49-F238E27FC236}">
                <a16:creationId xmlns:a16="http://schemas.microsoft.com/office/drawing/2014/main" id="{0248B298-4F48-887A-4237-230E04E2B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
        <p:nvSpPr>
          <p:cNvPr id="9" name="AutoShape 4" descr="Organizational Structure">
            <a:extLst>
              <a:ext uri="{FF2B5EF4-FFF2-40B4-BE49-F238E27FC236}">
                <a16:creationId xmlns:a16="http://schemas.microsoft.com/office/drawing/2014/main" id="{15F3E3D2-8092-B9DA-AA51-2E21847749B1}"/>
              </a:ext>
            </a:extLst>
          </p:cNvPr>
          <p:cNvSpPr>
            <a:spLocks noGrp="1" noChangeAspect="1" noChangeArrowheads="1"/>
          </p:cNvSpPr>
          <p:nvPr>
            <p:ph sz="half"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b="1" dirty="0"/>
              <a:t>What Is an Organizational Structure?</a:t>
            </a:r>
          </a:p>
          <a:p>
            <a:r>
              <a:rPr lang="en-US" dirty="0"/>
              <a:t>An organizational structure is a system that guides how certain activities are directed to achieve the goals of an organization. The organizational structure also determines how information flows between levels within the company. Decisions flow from the top down in a centralized structure. Decision-making power is distributed among various levels of the organization in a decentralized structure. Having an organizational structure in place allows companies to remain efficient and focused.</a:t>
            </a:r>
          </a:p>
          <a:p>
            <a:endParaRPr lang="en-IN" dirty="0"/>
          </a:p>
        </p:txBody>
      </p:sp>
      <p:pic>
        <p:nvPicPr>
          <p:cNvPr id="16390" name="Picture 6" descr="7 Types of Organizational Structures +Examples - Whatfix">
            <a:extLst>
              <a:ext uri="{FF2B5EF4-FFF2-40B4-BE49-F238E27FC236}">
                <a16:creationId xmlns:a16="http://schemas.microsoft.com/office/drawing/2014/main" id="{029DCC80-0D75-A397-699D-57BB7972D69D}"/>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2135" b="6507"/>
          <a:stretch>
            <a:fillRect/>
          </a:stretch>
        </p:blipFill>
        <p:spPr bwMode="auto">
          <a:xfrm>
            <a:off x="6218238" y="1845734"/>
            <a:ext cx="4937125" cy="401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49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D1DC-BF49-4790-AF19-E35AEBD6C122}"/>
              </a:ext>
            </a:extLst>
          </p:cNvPr>
          <p:cNvSpPr>
            <a:spLocks noGrp="1"/>
          </p:cNvSpPr>
          <p:nvPr>
            <p:ph type="title"/>
          </p:nvPr>
        </p:nvSpPr>
        <p:spPr>
          <a:xfrm>
            <a:off x="351934" y="286603"/>
            <a:ext cx="11488132" cy="1450757"/>
          </a:xfrm>
        </p:spPr>
        <p:txBody>
          <a:bodyPr/>
          <a:lstStyle/>
          <a:p>
            <a:r>
              <a:rPr lang="en-IN" dirty="0">
                <a:latin typeface="Times New Roman" panose="02020603050405020304" pitchFamily="18" charset="0"/>
                <a:cs typeface="Times New Roman" panose="02020603050405020304" pitchFamily="18" charset="0"/>
              </a:rPr>
              <a:t>ORGANISATIONAL STRUCTURE (CONT..)</a:t>
            </a:r>
          </a:p>
        </p:txBody>
      </p:sp>
      <p:sp>
        <p:nvSpPr>
          <p:cNvPr id="3" name="Content Placeholder 2">
            <a:extLst>
              <a:ext uri="{FF2B5EF4-FFF2-40B4-BE49-F238E27FC236}">
                <a16:creationId xmlns:a16="http://schemas.microsoft.com/office/drawing/2014/main" id="{24860D16-2B2E-A3BB-4E2A-8D32616A8201}"/>
              </a:ext>
            </a:extLst>
          </p:cNvPr>
          <p:cNvSpPr>
            <a:spLocks noGrp="1"/>
          </p:cNvSpPr>
          <p:nvPr>
            <p:ph sz="half" idx="1"/>
          </p:nvPr>
        </p:nvSpPr>
        <p:spPr>
          <a:xfrm>
            <a:off x="351934" y="1845734"/>
            <a:ext cx="5683106" cy="4498505"/>
          </a:xfrm>
        </p:spPr>
        <p:txBody>
          <a:bodyPr>
            <a:noAutofit/>
          </a:bodyPr>
          <a:lstStyle/>
          <a:p>
            <a:r>
              <a:rPr lang="en-US" sz="1600" b="1" dirty="0">
                <a:highlight>
                  <a:srgbClr val="FFFF00"/>
                </a:highlight>
                <a:latin typeface="Times New Roman" panose="02020603050405020304" pitchFamily="18" charset="0"/>
                <a:cs typeface="Times New Roman" panose="02020603050405020304" pitchFamily="18" charset="0"/>
              </a:rPr>
              <a:t>Functional Structure</a:t>
            </a:r>
          </a:p>
          <a:p>
            <a:r>
              <a:rPr lang="en-US" sz="1600" b="1" dirty="0">
                <a:latin typeface="Times New Roman" panose="02020603050405020304" pitchFamily="18" charset="0"/>
                <a:cs typeface="Times New Roman" panose="02020603050405020304" pitchFamily="18" charset="0"/>
              </a:rPr>
              <a:t>Definition</a:t>
            </a:r>
            <a:r>
              <a:rPr lang="en-US" sz="1600" dirty="0">
                <a:latin typeface="Times New Roman" panose="02020603050405020304" pitchFamily="18" charset="0"/>
                <a:cs typeface="Times New Roman" panose="02020603050405020304" pitchFamily="18" charset="0"/>
              </a:rPr>
              <a:t>. The first and most common is a functional structure. It's also referred to as a </a:t>
            </a:r>
            <a:r>
              <a:rPr lang="en-US" sz="1600" u="sng" dirty="0">
                <a:highlight>
                  <a:srgbClr val="FFFF00"/>
                </a:highlight>
                <a:latin typeface="Times New Roman" panose="02020603050405020304" pitchFamily="18" charset="0"/>
                <a:cs typeface="Times New Roman" panose="02020603050405020304" pitchFamily="18" charset="0"/>
              </a:rPr>
              <a:t>bureaucratic </a:t>
            </a:r>
            <a:r>
              <a:rPr lang="en-US" sz="1600" u="sng" dirty="0" err="1">
                <a:highlight>
                  <a:srgbClr val="FFFF00"/>
                </a:highlight>
                <a:latin typeface="Times New Roman" panose="02020603050405020304" pitchFamily="18" charset="0"/>
                <a:cs typeface="Times New Roman" panose="02020603050405020304" pitchFamily="18" charset="0"/>
              </a:rPr>
              <a:t>organisational</a:t>
            </a:r>
            <a:r>
              <a:rPr lang="en-US" sz="1600" u="sng" dirty="0">
                <a:highlight>
                  <a:srgbClr val="FFFF00"/>
                </a:highlight>
                <a:latin typeface="Times New Roman" panose="02020603050405020304" pitchFamily="18" charset="0"/>
                <a:cs typeface="Times New Roman" panose="02020603050405020304" pitchFamily="18" charset="0"/>
              </a:rPr>
              <a:t> structure</a:t>
            </a:r>
            <a:r>
              <a:rPr lang="en-US" sz="1600" dirty="0">
                <a:latin typeface="Times New Roman" panose="02020603050405020304" pitchFamily="18" charset="0"/>
                <a:cs typeface="Times New Roman" panose="02020603050405020304" pitchFamily="18" charset="0"/>
              </a:rPr>
              <a:t>. It breaks up a company based on the specialization of its workforce, like HR, Finance, Marketing, Operations</a:t>
            </a:r>
            <a:endParaRPr lang="en-IN"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Features:</a:t>
            </a:r>
            <a:r>
              <a:rPr lang="en-US" sz="1600" dirty="0">
                <a:latin typeface="Times New Roman" panose="02020603050405020304" pitchFamily="18" charset="0"/>
                <a:cs typeface="Times New Roman" panose="02020603050405020304" pitchFamily="18" charset="0"/>
              </a:rPr>
              <a:t> Clear hierarchy, </a:t>
            </a:r>
            <a:r>
              <a:rPr lang="en-US" sz="1600" dirty="0" err="1">
                <a:latin typeface="Times New Roman" panose="02020603050405020304" pitchFamily="18" charset="0"/>
                <a:cs typeface="Times New Roman" panose="02020603050405020304" pitchFamily="18" charset="0"/>
              </a:rPr>
              <a:t>specialisation</a:t>
            </a:r>
            <a:r>
              <a:rPr lang="en-US" sz="1600" dirty="0">
                <a:latin typeface="Times New Roman" panose="02020603050405020304" pitchFamily="18" charset="0"/>
                <a:cs typeface="Times New Roman" panose="02020603050405020304" pitchFamily="18" charset="0"/>
              </a:rPr>
              <a:t>, departmental efficiency.</a:t>
            </a:r>
          </a:p>
          <a:p>
            <a:r>
              <a:rPr lang="en-US" sz="1600" b="1" dirty="0">
                <a:latin typeface="Times New Roman" panose="02020603050405020304" pitchFamily="18" charset="0"/>
                <a:cs typeface="Times New Roman" panose="02020603050405020304" pitchFamily="18" charset="0"/>
              </a:rPr>
              <a:t>Pros: </a:t>
            </a:r>
            <a:r>
              <a:rPr lang="en-US" sz="1600" dirty="0" err="1">
                <a:latin typeface="Times New Roman" panose="02020603050405020304" pitchFamily="18" charset="0"/>
                <a:cs typeface="Times New Roman" panose="02020603050405020304" pitchFamily="18" charset="0"/>
              </a:rPr>
              <a:t>Specialisation</a:t>
            </a:r>
            <a:r>
              <a:rPr lang="en-US" sz="1600" dirty="0">
                <a:latin typeface="Times New Roman" panose="02020603050405020304" pitchFamily="18" charset="0"/>
                <a:cs typeface="Times New Roman" panose="02020603050405020304" pitchFamily="18" charset="0"/>
              </a:rPr>
              <a:t> improves efficiency.</a:t>
            </a:r>
          </a:p>
          <a:p>
            <a:r>
              <a:rPr lang="en-US" sz="1600" dirty="0">
                <a:latin typeface="Times New Roman" panose="02020603050405020304" pitchFamily="18" charset="0"/>
                <a:cs typeface="Times New Roman" panose="02020603050405020304" pitchFamily="18" charset="0"/>
              </a:rPr>
              <a:t>Clear roles and responsibilities.</a:t>
            </a:r>
          </a:p>
          <a:p>
            <a:r>
              <a:rPr lang="en-US" sz="1600" dirty="0">
                <a:latin typeface="Times New Roman" panose="02020603050405020304" pitchFamily="18" charset="0"/>
                <a:cs typeface="Times New Roman" panose="02020603050405020304" pitchFamily="18" charset="0"/>
              </a:rPr>
              <a:t>Easy supervision within departments.</a:t>
            </a:r>
          </a:p>
          <a:p>
            <a:r>
              <a:rPr lang="en-US" sz="1600" b="1" dirty="0">
                <a:latin typeface="Times New Roman" panose="02020603050405020304" pitchFamily="18" charset="0"/>
                <a:cs typeface="Times New Roman" panose="02020603050405020304" pitchFamily="18" charset="0"/>
              </a:rPr>
              <a:t>Cons: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Lack of coordination between departments.</a:t>
            </a:r>
          </a:p>
          <a:p>
            <a:r>
              <a:rPr lang="en-US" sz="1600" dirty="0">
                <a:latin typeface="Times New Roman" panose="02020603050405020304" pitchFamily="18" charset="0"/>
                <a:cs typeface="Times New Roman" panose="02020603050405020304" pitchFamily="18" charset="0"/>
              </a:rPr>
              <a:t>Can create “silos” (departments working in isolation).</a:t>
            </a:r>
          </a:p>
          <a:p>
            <a:r>
              <a:rPr lang="en-US" sz="1600" dirty="0">
                <a:latin typeface="Times New Roman" panose="02020603050405020304" pitchFamily="18" charset="0"/>
                <a:cs typeface="Times New Roman" panose="02020603050405020304" pitchFamily="18" charset="0"/>
              </a:rPr>
              <a:t>Slow decision-making in cross-functional issues.</a:t>
            </a:r>
          </a:p>
        </p:txBody>
      </p:sp>
      <p:sp>
        <p:nvSpPr>
          <p:cNvPr id="6" name="Slide Number Placeholder 5">
            <a:extLst>
              <a:ext uri="{FF2B5EF4-FFF2-40B4-BE49-F238E27FC236}">
                <a16:creationId xmlns:a16="http://schemas.microsoft.com/office/drawing/2014/main" id="{630C7CBB-89A3-FBA8-DAE4-54FFA4A8C465}"/>
              </a:ext>
            </a:extLst>
          </p:cNvPr>
          <p:cNvSpPr>
            <a:spLocks noGrp="1"/>
          </p:cNvSpPr>
          <p:nvPr>
            <p:ph type="sldNum" sz="quarter" idx="12"/>
          </p:nvPr>
        </p:nvSpPr>
        <p:spPr/>
        <p:txBody>
          <a:bodyPr/>
          <a:lstStyle/>
          <a:p>
            <a:fld id="{4DBA8D4B-DF2D-4522-9FDE-0E71188FDD12}" type="slidenum">
              <a:rPr lang="en-IN" smtClean="0"/>
              <a:t>26</a:t>
            </a:fld>
            <a:endParaRPr lang="en-IN"/>
          </a:p>
        </p:txBody>
      </p:sp>
      <p:pic>
        <p:nvPicPr>
          <p:cNvPr id="11" name="Picture 10">
            <a:extLst>
              <a:ext uri="{FF2B5EF4-FFF2-40B4-BE49-F238E27FC236}">
                <a16:creationId xmlns:a16="http://schemas.microsoft.com/office/drawing/2014/main" id="{707ECC45-A687-8478-84DA-C20640EE7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20484" name="Picture 4" descr="Example of an organization with a functional organizational structure.">
            <a:extLst>
              <a:ext uri="{FF2B5EF4-FFF2-40B4-BE49-F238E27FC236}">
                <a16:creationId xmlns:a16="http://schemas.microsoft.com/office/drawing/2014/main" id="{7AF41B30-BFB4-7055-E6C1-34DB081ECC1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67168" y="1936397"/>
            <a:ext cx="5872898" cy="433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305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8BAD-7B4F-C447-C2C3-C5CD5B1754D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ORGANISATIONAL STRUCTURE (CONT..)</a:t>
            </a:r>
            <a:endParaRPr lang="en-IN" dirty="0"/>
          </a:p>
        </p:txBody>
      </p:sp>
      <p:sp>
        <p:nvSpPr>
          <p:cNvPr id="3" name="Content Placeholder 2">
            <a:extLst>
              <a:ext uri="{FF2B5EF4-FFF2-40B4-BE49-F238E27FC236}">
                <a16:creationId xmlns:a16="http://schemas.microsoft.com/office/drawing/2014/main" id="{D0B0793B-1951-F465-F591-50A71FF0FEC2}"/>
              </a:ext>
            </a:extLst>
          </p:cNvPr>
          <p:cNvSpPr>
            <a:spLocks noGrp="1"/>
          </p:cNvSpPr>
          <p:nvPr>
            <p:ph sz="half" idx="1"/>
          </p:nvPr>
        </p:nvSpPr>
        <p:spPr/>
        <p:txBody>
          <a:bodyPr>
            <a:normAutofit fontScale="77500" lnSpcReduction="20000"/>
          </a:bodyPr>
          <a:lstStyle/>
          <a:p>
            <a:r>
              <a:rPr lang="en-US" b="1" dirty="0">
                <a:highlight>
                  <a:srgbClr val="FFFF00"/>
                </a:highlight>
                <a:latin typeface="Times New Roman" panose="02020603050405020304" pitchFamily="18" charset="0"/>
                <a:cs typeface="Times New Roman" panose="02020603050405020304" pitchFamily="18" charset="0"/>
              </a:rPr>
              <a:t>Divisional Structure</a:t>
            </a:r>
          </a:p>
          <a:p>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Organization is divided based on product lines, services, or geography.</a:t>
            </a:r>
          </a:p>
          <a:p>
            <a:r>
              <a:rPr lang="en-US" b="1" dirty="0">
                <a:latin typeface="Times New Roman" panose="02020603050405020304" pitchFamily="18" charset="0"/>
                <a:cs typeface="Times New Roman" panose="02020603050405020304" pitchFamily="18" charset="0"/>
              </a:rPr>
              <a:t>Features:</a:t>
            </a:r>
            <a:r>
              <a:rPr lang="en-US" dirty="0">
                <a:latin typeface="Times New Roman" panose="02020603050405020304" pitchFamily="18" charset="0"/>
                <a:cs typeface="Times New Roman" panose="02020603050405020304" pitchFamily="18" charset="0"/>
              </a:rPr>
              <a:t> Each division operates as a semi-autonomous unit with its own resources.</a:t>
            </a:r>
          </a:p>
          <a:p>
            <a:r>
              <a:rPr lang="en-US" b="1" dirty="0">
                <a:latin typeface="Times New Roman" panose="02020603050405020304" pitchFamily="18" charset="0"/>
                <a:cs typeface="Times New Roman" panose="02020603050405020304" pitchFamily="18" charset="0"/>
              </a:rPr>
              <a:t>Pros: </a:t>
            </a:r>
            <a:r>
              <a:rPr lang="en-US" dirty="0">
                <a:latin typeface="Times New Roman" panose="02020603050405020304" pitchFamily="18" charset="0"/>
                <a:cs typeface="Times New Roman" panose="02020603050405020304" pitchFamily="18" charset="0"/>
              </a:rPr>
              <a:t>Focus on specific products/markets.</a:t>
            </a:r>
          </a:p>
          <a:p>
            <a:r>
              <a:rPr lang="en-US" dirty="0">
                <a:latin typeface="Times New Roman" panose="02020603050405020304" pitchFamily="18" charset="0"/>
                <a:cs typeface="Times New Roman" panose="02020603050405020304" pitchFamily="18" charset="0"/>
              </a:rPr>
              <a:t>Accountability is high at the division level.</a:t>
            </a:r>
          </a:p>
          <a:p>
            <a:r>
              <a:rPr lang="en-US" dirty="0">
                <a:latin typeface="Times New Roman" panose="02020603050405020304" pitchFamily="18" charset="0"/>
                <a:cs typeface="Times New Roman" panose="02020603050405020304" pitchFamily="18" charset="0"/>
              </a:rPr>
              <a:t>Encourages innovation within divisions.</a:t>
            </a:r>
          </a:p>
          <a:p>
            <a:r>
              <a:rPr lang="en-US" b="1" dirty="0">
                <a:latin typeface="Times New Roman" panose="02020603050405020304" pitchFamily="18" charset="0"/>
                <a:cs typeface="Times New Roman" panose="02020603050405020304" pitchFamily="18" charset="0"/>
              </a:rPr>
              <a:t>Cons: </a:t>
            </a:r>
            <a:r>
              <a:rPr lang="en-US" dirty="0">
                <a:latin typeface="Times New Roman" panose="02020603050405020304" pitchFamily="18" charset="0"/>
                <a:cs typeface="Times New Roman" panose="02020603050405020304" pitchFamily="18" charset="0"/>
              </a:rPr>
              <a:t>Duplication of resources (each division may have its own HR, Finance, etc.).</a:t>
            </a:r>
          </a:p>
          <a:p>
            <a:r>
              <a:rPr lang="en-US" dirty="0">
                <a:latin typeface="Times New Roman" panose="02020603050405020304" pitchFamily="18" charset="0"/>
                <a:cs typeface="Times New Roman" panose="02020603050405020304" pitchFamily="18" charset="0"/>
              </a:rPr>
              <a:t>Expensive to manage.</a:t>
            </a:r>
          </a:p>
          <a:p>
            <a:r>
              <a:rPr lang="en-US" dirty="0">
                <a:latin typeface="Times New Roman" panose="02020603050405020304" pitchFamily="18" charset="0"/>
                <a:cs typeface="Times New Roman" panose="02020603050405020304" pitchFamily="18" charset="0"/>
              </a:rPr>
              <a:t>Divisions may compete internally.</a:t>
            </a:r>
          </a:p>
          <a:p>
            <a:r>
              <a:rPr lang="en-US" i="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Reliance Industries – Telecom (Jio), Retail.</a:t>
            </a:r>
          </a:p>
          <a:p>
            <a:endParaRPr lang="en-IN" dirty="0">
              <a:latin typeface="Times New Roman" panose="02020603050405020304" pitchFamily="18" charset="0"/>
              <a:cs typeface="Times New Roman" panose="02020603050405020304" pitchFamily="18" charset="0"/>
            </a:endParaRPr>
          </a:p>
          <a:p>
            <a:endParaRPr lang="en-IN" dirty="0"/>
          </a:p>
        </p:txBody>
      </p:sp>
      <p:sp>
        <p:nvSpPr>
          <p:cNvPr id="6" name="Slide Number Placeholder 5">
            <a:extLst>
              <a:ext uri="{FF2B5EF4-FFF2-40B4-BE49-F238E27FC236}">
                <a16:creationId xmlns:a16="http://schemas.microsoft.com/office/drawing/2014/main" id="{C5752F68-B930-23AA-14AC-B1DFDA7FA3B0}"/>
              </a:ext>
            </a:extLst>
          </p:cNvPr>
          <p:cNvSpPr>
            <a:spLocks noGrp="1"/>
          </p:cNvSpPr>
          <p:nvPr>
            <p:ph type="sldNum" sz="quarter" idx="12"/>
          </p:nvPr>
        </p:nvSpPr>
        <p:spPr/>
        <p:txBody>
          <a:bodyPr/>
          <a:lstStyle/>
          <a:p>
            <a:fld id="{4DBA8D4B-DF2D-4522-9FDE-0E71188FDD12}" type="slidenum">
              <a:rPr lang="en-IN" smtClean="0"/>
              <a:t>27</a:t>
            </a:fld>
            <a:endParaRPr lang="en-IN"/>
          </a:p>
        </p:txBody>
      </p:sp>
      <p:pic>
        <p:nvPicPr>
          <p:cNvPr id="21508" name="Picture 4" descr="Example of an organization with a divisional structure.">
            <a:extLst>
              <a:ext uri="{FF2B5EF4-FFF2-40B4-BE49-F238E27FC236}">
                <a16:creationId xmlns:a16="http://schemas.microsoft.com/office/drawing/2014/main" id="{E90A1C48-63DB-9E62-A340-920D5938B2C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1737360"/>
            <a:ext cx="5678389" cy="4446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F63AC5-5F2C-8E2A-1D88-3018F7912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443995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9BD3-9C38-4DE3-7EE9-9C98862A0342}"/>
              </a:ext>
            </a:extLst>
          </p:cNvPr>
          <p:cNvSpPr>
            <a:spLocks noGrp="1"/>
          </p:cNvSpPr>
          <p:nvPr>
            <p:ph type="title"/>
          </p:nvPr>
        </p:nvSpPr>
        <p:spPr>
          <a:xfrm>
            <a:off x="678730" y="286603"/>
            <a:ext cx="10476950" cy="1450757"/>
          </a:xfrm>
        </p:spPr>
        <p:txBody>
          <a:bodyPr/>
          <a:lstStyle/>
          <a:p>
            <a:r>
              <a:rPr lang="en-IN" dirty="0">
                <a:latin typeface="Times New Roman" panose="02020603050405020304" pitchFamily="18" charset="0"/>
                <a:cs typeface="Times New Roman" panose="02020603050405020304" pitchFamily="18" charset="0"/>
              </a:rPr>
              <a:t>ORGANISATIONAL STRUCTURE (CONT..)</a:t>
            </a:r>
            <a:endParaRPr lang="en-IN" dirty="0"/>
          </a:p>
        </p:txBody>
      </p:sp>
      <p:sp>
        <p:nvSpPr>
          <p:cNvPr id="3" name="Content Placeholder 2">
            <a:extLst>
              <a:ext uri="{FF2B5EF4-FFF2-40B4-BE49-F238E27FC236}">
                <a16:creationId xmlns:a16="http://schemas.microsoft.com/office/drawing/2014/main" id="{81776BE8-1BEA-F0B2-9999-53D9284D19BE}"/>
              </a:ext>
            </a:extLst>
          </p:cNvPr>
          <p:cNvSpPr>
            <a:spLocks noGrp="1"/>
          </p:cNvSpPr>
          <p:nvPr>
            <p:ph sz="half" idx="1"/>
          </p:nvPr>
        </p:nvSpPr>
        <p:spPr>
          <a:xfrm>
            <a:off x="678730" y="1845734"/>
            <a:ext cx="5356310" cy="4347676"/>
          </a:xfrm>
        </p:spPr>
        <p:txBody>
          <a:bodyPr>
            <a:noAutofit/>
          </a:bodyPr>
          <a:lstStyle/>
          <a:p>
            <a:r>
              <a:rPr lang="en-US" sz="1400" b="1" dirty="0">
                <a:highlight>
                  <a:srgbClr val="FFFF00"/>
                </a:highlight>
                <a:latin typeface="Times New Roman" panose="02020603050405020304" pitchFamily="18" charset="0"/>
                <a:cs typeface="Times New Roman" panose="02020603050405020304" pitchFamily="18" charset="0"/>
              </a:rPr>
              <a:t>Matrix Structure</a:t>
            </a:r>
          </a:p>
          <a:p>
            <a:r>
              <a:rPr lang="en-US" sz="1400" b="1" dirty="0">
                <a:latin typeface="Times New Roman" panose="02020603050405020304" pitchFamily="18" charset="0"/>
                <a:cs typeface="Times New Roman" panose="02020603050405020304" pitchFamily="18" charset="0"/>
              </a:rPr>
              <a:t>Definition:</a:t>
            </a:r>
            <a:r>
              <a:rPr lang="en-US" sz="1400" dirty="0">
                <a:latin typeface="Times New Roman" panose="02020603050405020304" pitchFamily="18" charset="0"/>
                <a:cs typeface="Times New Roman" panose="02020603050405020304" pitchFamily="18" charset="0"/>
              </a:rPr>
              <a:t> Employees report to both a functional manager and a project manager (dual authority).</a:t>
            </a:r>
          </a:p>
          <a:p>
            <a:r>
              <a:rPr lang="en-US" sz="1400" b="1" dirty="0">
                <a:latin typeface="Times New Roman" panose="02020603050405020304" pitchFamily="18" charset="0"/>
                <a:cs typeface="Times New Roman" panose="02020603050405020304" pitchFamily="18" charset="0"/>
              </a:rPr>
              <a:t>Features:</a:t>
            </a:r>
            <a:r>
              <a:rPr lang="en-US" sz="1400" dirty="0">
                <a:latin typeface="Times New Roman" panose="02020603050405020304" pitchFamily="18" charset="0"/>
                <a:cs typeface="Times New Roman" panose="02020603050405020304" pitchFamily="18" charset="0"/>
              </a:rPr>
              <a:t> Combines functional specialization with project-based accountability.</a:t>
            </a:r>
          </a:p>
          <a:p>
            <a:r>
              <a:rPr lang="en-US" sz="1400" b="1" dirty="0">
                <a:latin typeface="Times New Roman" panose="02020603050405020304" pitchFamily="18" charset="0"/>
                <a:cs typeface="Times New Roman" panose="02020603050405020304" pitchFamily="18" charset="0"/>
              </a:rPr>
              <a:t>Pros:  </a:t>
            </a:r>
            <a:r>
              <a:rPr lang="en-US" sz="1400" dirty="0">
                <a:latin typeface="Times New Roman" panose="02020603050405020304" pitchFamily="18" charset="0"/>
                <a:cs typeface="Times New Roman" panose="02020603050405020304" pitchFamily="18" charset="0"/>
              </a:rPr>
              <a:t>Better coordination between functions.</a:t>
            </a:r>
          </a:p>
          <a:p>
            <a:r>
              <a:rPr lang="en-US" sz="1400" dirty="0">
                <a:latin typeface="Times New Roman" panose="02020603050405020304" pitchFamily="18" charset="0"/>
                <a:cs typeface="Times New Roman" panose="02020603050405020304" pitchFamily="18" charset="0"/>
              </a:rPr>
              <a:t>Efficient resource utilization.</a:t>
            </a:r>
          </a:p>
          <a:p>
            <a:r>
              <a:rPr lang="en-US" sz="1400" dirty="0">
                <a:latin typeface="Times New Roman" panose="02020603050405020304" pitchFamily="18" charset="0"/>
                <a:cs typeface="Times New Roman" panose="02020603050405020304" pitchFamily="18" charset="0"/>
              </a:rPr>
              <a:t>Flexible and encourages teamwork.</a:t>
            </a:r>
          </a:p>
          <a:p>
            <a:r>
              <a:rPr lang="en-US" sz="1400" b="1" dirty="0">
                <a:latin typeface="Times New Roman" panose="02020603050405020304" pitchFamily="18" charset="0"/>
                <a:cs typeface="Times New Roman" panose="02020603050405020304" pitchFamily="18" charset="0"/>
              </a:rPr>
              <a:t>Cons: </a:t>
            </a:r>
            <a:r>
              <a:rPr lang="en-US" sz="1400" dirty="0">
                <a:latin typeface="Times New Roman" panose="02020603050405020304" pitchFamily="18" charset="0"/>
                <a:cs typeface="Times New Roman" panose="02020603050405020304" pitchFamily="18" charset="0"/>
              </a:rPr>
              <a:t>Confusion due to dual reporting.</a:t>
            </a:r>
          </a:p>
          <a:p>
            <a:r>
              <a:rPr lang="en-US" sz="1400" dirty="0">
                <a:latin typeface="Times New Roman" panose="02020603050405020304" pitchFamily="18" charset="0"/>
                <a:cs typeface="Times New Roman" panose="02020603050405020304" pitchFamily="18" charset="0"/>
              </a:rPr>
              <a:t>Conflicts between project and functional managers.</a:t>
            </a:r>
          </a:p>
          <a:p>
            <a:r>
              <a:rPr lang="en-US" sz="1400" dirty="0">
                <a:latin typeface="Times New Roman" panose="02020603050405020304" pitchFamily="18" charset="0"/>
                <a:cs typeface="Times New Roman" panose="02020603050405020304" pitchFamily="18" charset="0"/>
              </a:rPr>
              <a:t>Requires strong communication systems.</a:t>
            </a:r>
          </a:p>
          <a:p>
            <a:r>
              <a:rPr lang="en-US" sz="1400" i="1" dirty="0">
                <a:latin typeface="Times New Roman" panose="02020603050405020304" pitchFamily="18" charset="0"/>
                <a:cs typeface="Times New Roman" panose="02020603050405020304" pitchFamily="18" charset="0"/>
              </a:rPr>
              <a:t>Example:</a:t>
            </a:r>
            <a:r>
              <a:rPr lang="en-US" sz="1400" dirty="0">
                <a:latin typeface="Times New Roman" panose="02020603050405020304" pitchFamily="18" charset="0"/>
                <a:cs typeface="Times New Roman" panose="02020603050405020304" pitchFamily="18" charset="0"/>
              </a:rPr>
              <a:t> L&amp;T, NASA project teams.</a:t>
            </a:r>
          </a:p>
          <a:p>
            <a:endParaRPr lang="en-IN" sz="1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48CF887-AC61-5688-ADEC-64C06701C040}"/>
              </a:ext>
            </a:extLst>
          </p:cNvPr>
          <p:cNvSpPr>
            <a:spLocks noGrp="1"/>
          </p:cNvSpPr>
          <p:nvPr>
            <p:ph type="sldNum" sz="quarter" idx="12"/>
          </p:nvPr>
        </p:nvSpPr>
        <p:spPr/>
        <p:txBody>
          <a:bodyPr/>
          <a:lstStyle/>
          <a:p>
            <a:fld id="{4DBA8D4B-DF2D-4522-9FDE-0E71188FDD12}" type="slidenum">
              <a:rPr lang="en-IN" smtClean="0"/>
              <a:t>28</a:t>
            </a:fld>
            <a:endParaRPr lang="en-IN"/>
          </a:p>
        </p:txBody>
      </p:sp>
      <p:pic>
        <p:nvPicPr>
          <p:cNvPr id="7" name="Picture 6">
            <a:extLst>
              <a:ext uri="{FF2B5EF4-FFF2-40B4-BE49-F238E27FC236}">
                <a16:creationId xmlns:a16="http://schemas.microsoft.com/office/drawing/2014/main" id="{194D218E-D010-C14D-938C-F054CAA5A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22530" name="Picture 2">
            <a:extLst>
              <a:ext uri="{FF2B5EF4-FFF2-40B4-BE49-F238E27FC236}">
                <a16:creationId xmlns:a16="http://schemas.microsoft.com/office/drawing/2014/main" id="{E77C26D3-4E2E-FC07-F11A-4E214169604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6049" y="1845734"/>
            <a:ext cx="5475991" cy="434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14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37EF-76A9-5668-52A5-3124F13A6CC5}"/>
              </a:ext>
            </a:extLst>
          </p:cNvPr>
          <p:cNvSpPr>
            <a:spLocks noGrp="1"/>
          </p:cNvSpPr>
          <p:nvPr>
            <p:ph type="title"/>
          </p:nvPr>
        </p:nvSpPr>
        <p:spPr>
          <a:xfrm>
            <a:off x="433633" y="286603"/>
            <a:ext cx="10722047" cy="1450757"/>
          </a:xfrm>
        </p:spPr>
        <p:txBody>
          <a:bodyPr/>
          <a:lstStyle/>
          <a:p>
            <a:r>
              <a:rPr lang="en-IN" dirty="0">
                <a:latin typeface="Times New Roman" panose="02020603050405020304" pitchFamily="18" charset="0"/>
                <a:cs typeface="Times New Roman" panose="02020603050405020304" pitchFamily="18" charset="0"/>
              </a:rPr>
              <a:t>ORGANISATIONAL STRUCTURE (CONT..)</a:t>
            </a:r>
            <a:endParaRPr lang="en-IN" dirty="0"/>
          </a:p>
        </p:txBody>
      </p:sp>
      <p:sp>
        <p:nvSpPr>
          <p:cNvPr id="3" name="Content Placeholder 2">
            <a:extLst>
              <a:ext uri="{FF2B5EF4-FFF2-40B4-BE49-F238E27FC236}">
                <a16:creationId xmlns:a16="http://schemas.microsoft.com/office/drawing/2014/main" id="{83221122-36F3-EE01-9B4C-2350D700A1D1}"/>
              </a:ext>
            </a:extLst>
          </p:cNvPr>
          <p:cNvSpPr>
            <a:spLocks noGrp="1"/>
          </p:cNvSpPr>
          <p:nvPr>
            <p:ph sz="half" idx="1"/>
          </p:nvPr>
        </p:nvSpPr>
        <p:spPr>
          <a:xfrm>
            <a:off x="339365" y="1845734"/>
            <a:ext cx="5695675" cy="4023359"/>
          </a:xfrm>
        </p:spPr>
        <p:txBody>
          <a:bodyPr>
            <a:noAutofit/>
          </a:bodyPr>
          <a:lstStyle/>
          <a:p>
            <a:r>
              <a:rPr lang="en-US" sz="1600" b="1" dirty="0">
                <a:latin typeface="Times New Roman" panose="02020603050405020304" pitchFamily="18" charset="0"/>
                <a:cs typeface="Times New Roman" panose="02020603050405020304" pitchFamily="18" charset="0"/>
              </a:rPr>
              <a:t> </a:t>
            </a:r>
            <a:r>
              <a:rPr lang="en-US" sz="1600" b="1" dirty="0">
                <a:highlight>
                  <a:srgbClr val="FFFF00"/>
                </a:highlight>
                <a:latin typeface="Times New Roman" panose="02020603050405020304" pitchFamily="18" charset="0"/>
                <a:cs typeface="Times New Roman" panose="02020603050405020304" pitchFamily="18" charset="0"/>
              </a:rPr>
              <a:t>Flat Structure</a:t>
            </a:r>
          </a:p>
          <a:p>
            <a:r>
              <a:rPr lang="en-US" sz="1600" b="1" dirty="0">
                <a:latin typeface="Times New Roman" panose="02020603050405020304" pitchFamily="18" charset="0"/>
                <a:cs typeface="Times New Roman" panose="02020603050405020304" pitchFamily="18" charset="0"/>
              </a:rPr>
              <a:t>Definition:</a:t>
            </a:r>
            <a:r>
              <a:rPr lang="en-US" sz="1600" dirty="0">
                <a:latin typeface="Times New Roman" panose="02020603050405020304" pitchFamily="18" charset="0"/>
                <a:cs typeface="Times New Roman" panose="02020603050405020304" pitchFamily="18" charset="0"/>
              </a:rPr>
              <a:t> Few or no levels of middle management, encouraging direct communication.</a:t>
            </a:r>
          </a:p>
          <a:p>
            <a:r>
              <a:rPr lang="en-US" sz="1600" b="1" dirty="0">
                <a:latin typeface="Times New Roman" panose="02020603050405020304" pitchFamily="18" charset="0"/>
                <a:cs typeface="Times New Roman" panose="02020603050405020304" pitchFamily="18" charset="0"/>
              </a:rPr>
              <a:t>Features:</a:t>
            </a:r>
            <a:r>
              <a:rPr lang="en-US" sz="1600" dirty="0">
                <a:latin typeface="Times New Roman" panose="02020603050405020304" pitchFamily="18" charset="0"/>
                <a:cs typeface="Times New Roman" panose="02020603050405020304" pitchFamily="18" charset="0"/>
              </a:rPr>
              <a:t> Decentralized, open communication, flexible.</a:t>
            </a:r>
          </a:p>
          <a:p>
            <a:r>
              <a:rPr lang="en-US" sz="1600" b="1" dirty="0">
                <a:latin typeface="Times New Roman" panose="02020603050405020304" pitchFamily="18" charset="0"/>
                <a:cs typeface="Times New Roman" panose="02020603050405020304" pitchFamily="18" charset="0"/>
              </a:rPr>
              <a:t>Pros: </a:t>
            </a:r>
            <a:r>
              <a:rPr lang="en-US" sz="1600" dirty="0">
                <a:latin typeface="Times New Roman" panose="02020603050405020304" pitchFamily="18" charset="0"/>
                <a:cs typeface="Times New Roman" panose="02020603050405020304" pitchFamily="18" charset="0"/>
              </a:rPr>
              <a:t>Quick decision-making.</a:t>
            </a:r>
          </a:p>
          <a:p>
            <a:r>
              <a:rPr lang="en-US" sz="1600" dirty="0">
                <a:latin typeface="Times New Roman" panose="02020603050405020304" pitchFamily="18" charset="0"/>
                <a:cs typeface="Times New Roman" panose="02020603050405020304" pitchFamily="18" charset="0"/>
              </a:rPr>
              <a:t>Encourages innovation and employee involvement.</a:t>
            </a:r>
          </a:p>
          <a:p>
            <a:r>
              <a:rPr lang="en-US" sz="1600" dirty="0">
                <a:latin typeface="Times New Roman" panose="02020603050405020304" pitchFamily="18" charset="0"/>
                <a:cs typeface="Times New Roman" panose="02020603050405020304" pitchFamily="18" charset="0"/>
              </a:rPr>
              <a:t>Cost-effective (less management overhead).</a:t>
            </a:r>
          </a:p>
          <a:p>
            <a:r>
              <a:rPr lang="en-US" sz="1600" b="1" dirty="0">
                <a:latin typeface="Times New Roman" panose="02020603050405020304" pitchFamily="18" charset="0"/>
                <a:cs typeface="Times New Roman" panose="02020603050405020304" pitchFamily="18" charset="0"/>
              </a:rPr>
              <a:t>Cons:  </a:t>
            </a:r>
            <a:r>
              <a:rPr lang="en-US" sz="1600" dirty="0">
                <a:latin typeface="Times New Roman" panose="02020603050405020304" pitchFamily="18" charset="0"/>
                <a:cs typeface="Times New Roman" panose="02020603050405020304" pitchFamily="18" charset="0"/>
              </a:rPr>
              <a:t>Lack of clear authority and control.</a:t>
            </a:r>
          </a:p>
          <a:p>
            <a:r>
              <a:rPr lang="en-US" sz="1600" dirty="0">
                <a:latin typeface="Times New Roman" panose="02020603050405020304" pitchFamily="18" charset="0"/>
                <a:cs typeface="Times New Roman" panose="02020603050405020304" pitchFamily="18" charset="0"/>
              </a:rPr>
              <a:t>Not suitable for large organizations.</a:t>
            </a:r>
          </a:p>
          <a:p>
            <a:r>
              <a:rPr lang="en-US" sz="1600" dirty="0">
                <a:latin typeface="Times New Roman" panose="02020603050405020304" pitchFamily="18" charset="0"/>
                <a:cs typeface="Times New Roman" panose="02020603050405020304" pitchFamily="18" charset="0"/>
              </a:rPr>
              <a:t>Risk of role confusion.</a:t>
            </a:r>
          </a:p>
          <a:p>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Startups like Swiggy or Zomato in early stages.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B268D6E-A382-2942-9811-7EE28C0762DF}"/>
              </a:ext>
            </a:extLst>
          </p:cNvPr>
          <p:cNvSpPr>
            <a:spLocks noGrp="1"/>
          </p:cNvSpPr>
          <p:nvPr>
            <p:ph type="sldNum" sz="quarter" idx="12"/>
          </p:nvPr>
        </p:nvSpPr>
        <p:spPr/>
        <p:txBody>
          <a:bodyPr/>
          <a:lstStyle/>
          <a:p>
            <a:fld id="{4DBA8D4B-DF2D-4522-9FDE-0E71188FDD12}" type="slidenum">
              <a:rPr lang="en-IN" smtClean="0"/>
              <a:t>29</a:t>
            </a:fld>
            <a:endParaRPr lang="en-IN"/>
          </a:p>
        </p:txBody>
      </p:sp>
      <p:pic>
        <p:nvPicPr>
          <p:cNvPr id="23554" name="Picture 2">
            <a:extLst>
              <a:ext uri="{FF2B5EF4-FFF2-40B4-BE49-F238E27FC236}">
                <a16:creationId xmlns:a16="http://schemas.microsoft.com/office/drawing/2014/main" id="{F4523AB7-EF9A-1996-CF5C-37F0091CE0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1845734"/>
            <a:ext cx="5489853" cy="4291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BE8B19-E56B-CDBC-E6A3-4C39B29EA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661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BD91-BFE8-F13F-1F7D-F22B17D9F830}"/>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UNIT-I</a:t>
            </a:r>
          </a:p>
        </p:txBody>
      </p:sp>
      <p:sp>
        <p:nvSpPr>
          <p:cNvPr id="3" name="Content Placeholder 2">
            <a:extLst>
              <a:ext uri="{FF2B5EF4-FFF2-40B4-BE49-F238E27FC236}">
                <a16:creationId xmlns:a16="http://schemas.microsoft.com/office/drawing/2014/main" id="{6C76A8DF-3E69-2BCE-4084-C3BBCC0CD02A}"/>
              </a:ext>
            </a:extLst>
          </p:cNvPr>
          <p:cNvSpPr>
            <a:spLocks noGrp="1"/>
          </p:cNvSpPr>
          <p:nvPr>
            <p:ph idx="1"/>
          </p:nvPr>
        </p:nvSpPr>
        <p:spPr/>
        <p:txBody>
          <a:bodyPr/>
          <a:lstStyle/>
          <a:p>
            <a:r>
              <a:rPr lang="en-IN" b="1" u="sng" dirty="0">
                <a:latin typeface="Times New Roman" panose="02020603050405020304" pitchFamily="18" charset="0"/>
                <a:cs typeface="Times New Roman" panose="02020603050405020304" pitchFamily="18" charset="0"/>
              </a:rPr>
              <a:t>Topics To Be Covered:-</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Management- Definition, Importance</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Management Principles (Fayol's 14 principles)</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Managerial Role &amp; Ethos</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Management Vs Administration</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Managerial Functions</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Managerial Tasks &amp; Responsibilities</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Organisational Structure</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Motivation          </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Theories of  Motivation</a:t>
            </a:r>
          </a:p>
          <a:p>
            <a:pPr lvl="6">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Techniques of Motivation   </a:t>
            </a:r>
          </a:p>
        </p:txBody>
      </p:sp>
      <p:sp>
        <p:nvSpPr>
          <p:cNvPr id="5" name="Slide Number Placeholder 4">
            <a:extLst>
              <a:ext uri="{FF2B5EF4-FFF2-40B4-BE49-F238E27FC236}">
                <a16:creationId xmlns:a16="http://schemas.microsoft.com/office/drawing/2014/main" id="{94A987D0-8DCF-D09C-354D-E494B7D2FBE9}"/>
              </a:ext>
            </a:extLst>
          </p:cNvPr>
          <p:cNvSpPr>
            <a:spLocks noGrp="1"/>
          </p:cNvSpPr>
          <p:nvPr>
            <p:ph type="sldNum" sz="quarter" idx="12"/>
          </p:nvPr>
        </p:nvSpPr>
        <p:spPr/>
        <p:txBody>
          <a:bodyPr/>
          <a:lstStyle/>
          <a:p>
            <a:fld id="{4DBA8D4B-DF2D-4522-9FDE-0E71188FDD12}" type="slidenum">
              <a:rPr lang="en-IN" smtClean="0"/>
              <a:t>3</a:t>
            </a:fld>
            <a:endParaRPr lang="en-IN"/>
          </a:p>
        </p:txBody>
      </p:sp>
      <p:pic>
        <p:nvPicPr>
          <p:cNvPr id="6" name="Picture 5">
            <a:extLst>
              <a:ext uri="{FF2B5EF4-FFF2-40B4-BE49-F238E27FC236}">
                <a16:creationId xmlns:a16="http://schemas.microsoft.com/office/drawing/2014/main" id="{087B9895-9D25-B192-489E-E99A93C06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389917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0D4B-4937-18B0-2AD4-58B4A71F433C}"/>
              </a:ext>
            </a:extLst>
          </p:cNvPr>
          <p:cNvSpPr>
            <a:spLocks noGrp="1"/>
          </p:cNvSpPr>
          <p:nvPr>
            <p:ph type="title"/>
          </p:nvPr>
        </p:nvSpPr>
        <p:spPr>
          <a:xfrm>
            <a:off x="452487" y="286603"/>
            <a:ext cx="10703193" cy="1450757"/>
          </a:xfrm>
        </p:spPr>
        <p:txBody>
          <a:bodyPr/>
          <a:lstStyle/>
          <a:p>
            <a:r>
              <a:rPr lang="en-IN" dirty="0">
                <a:latin typeface="Times New Roman" panose="02020603050405020304" pitchFamily="18" charset="0"/>
                <a:cs typeface="Times New Roman" panose="02020603050405020304" pitchFamily="18" charset="0"/>
              </a:rPr>
              <a:t>ORGANISATIONAL STRUCTURE (CONT..)</a:t>
            </a:r>
            <a:endParaRPr lang="en-IN" dirty="0"/>
          </a:p>
        </p:txBody>
      </p:sp>
      <p:sp>
        <p:nvSpPr>
          <p:cNvPr id="3" name="Content Placeholder 2">
            <a:extLst>
              <a:ext uri="{FF2B5EF4-FFF2-40B4-BE49-F238E27FC236}">
                <a16:creationId xmlns:a16="http://schemas.microsoft.com/office/drawing/2014/main" id="{10E39DD2-8A71-895D-FC6C-CFF7CCD4C300}"/>
              </a:ext>
            </a:extLst>
          </p:cNvPr>
          <p:cNvSpPr>
            <a:spLocks noGrp="1"/>
          </p:cNvSpPr>
          <p:nvPr>
            <p:ph sz="half" idx="1"/>
          </p:nvPr>
        </p:nvSpPr>
        <p:spPr>
          <a:xfrm>
            <a:off x="452487" y="1845734"/>
            <a:ext cx="5957740" cy="4023359"/>
          </a:xfrm>
        </p:spPr>
        <p:txBody>
          <a:bodyPr>
            <a:noAutofit/>
          </a:bodyPr>
          <a:lstStyle/>
          <a:p>
            <a:r>
              <a:rPr lang="en-US" sz="1600" b="1" dirty="0">
                <a:highlight>
                  <a:srgbClr val="FFFF00"/>
                </a:highlight>
                <a:latin typeface="Times New Roman" panose="02020603050405020304" pitchFamily="18" charset="0"/>
                <a:cs typeface="Times New Roman" panose="02020603050405020304" pitchFamily="18" charset="0"/>
              </a:rPr>
              <a:t>Line Structure</a:t>
            </a:r>
          </a:p>
          <a:p>
            <a:r>
              <a:rPr lang="en-US" sz="1600" b="1" dirty="0">
                <a:latin typeface="Times New Roman" panose="02020603050405020304" pitchFamily="18" charset="0"/>
                <a:cs typeface="Times New Roman" panose="02020603050405020304" pitchFamily="18" charset="0"/>
              </a:rPr>
              <a:t>Definition:</a:t>
            </a:r>
            <a:r>
              <a:rPr lang="en-US" sz="1600" dirty="0">
                <a:latin typeface="Times New Roman" panose="02020603050405020304" pitchFamily="18" charset="0"/>
                <a:cs typeface="Times New Roman" panose="02020603050405020304" pitchFamily="18" charset="0"/>
              </a:rPr>
              <a:t> Authority flows directly from top to bottom in a straight line.</a:t>
            </a:r>
          </a:p>
          <a:p>
            <a:r>
              <a:rPr lang="en-US" sz="1600" b="1" dirty="0">
                <a:latin typeface="Times New Roman" panose="02020603050405020304" pitchFamily="18" charset="0"/>
                <a:cs typeface="Times New Roman" panose="02020603050405020304" pitchFamily="18" charset="0"/>
              </a:rPr>
              <a:t>Features:</a:t>
            </a:r>
            <a:r>
              <a:rPr lang="en-US" sz="1600" dirty="0">
                <a:latin typeface="Times New Roman" panose="02020603050405020304" pitchFamily="18" charset="0"/>
                <a:cs typeface="Times New Roman" panose="02020603050405020304" pitchFamily="18" charset="0"/>
              </a:rPr>
              <a:t> Simple, oldest form, military-style hierarchy.</a:t>
            </a:r>
          </a:p>
          <a:p>
            <a:r>
              <a:rPr lang="en-US" sz="1600" b="1" dirty="0">
                <a:latin typeface="Times New Roman" panose="02020603050405020304" pitchFamily="18" charset="0"/>
                <a:cs typeface="Times New Roman" panose="02020603050405020304" pitchFamily="18" charset="0"/>
              </a:rPr>
              <a:t>Pros: </a:t>
            </a:r>
            <a:r>
              <a:rPr lang="en-US" sz="1600" dirty="0">
                <a:latin typeface="Times New Roman" panose="02020603050405020304" pitchFamily="18" charset="0"/>
                <a:cs typeface="Times New Roman" panose="02020603050405020304" pitchFamily="18" charset="0"/>
              </a:rPr>
              <a:t>Simple to understand and implement.</a:t>
            </a:r>
          </a:p>
          <a:p>
            <a:r>
              <a:rPr lang="en-US" sz="1600" dirty="0">
                <a:latin typeface="Times New Roman" panose="02020603050405020304" pitchFamily="18" charset="0"/>
                <a:cs typeface="Times New Roman" panose="02020603050405020304" pitchFamily="18" charset="0"/>
              </a:rPr>
              <a:t>Clear authority and responsibility.</a:t>
            </a:r>
          </a:p>
          <a:p>
            <a:r>
              <a:rPr lang="en-US" sz="1600" dirty="0">
                <a:latin typeface="Times New Roman" panose="02020603050405020304" pitchFamily="18" charset="0"/>
                <a:cs typeface="Times New Roman" panose="02020603050405020304" pitchFamily="18" charset="0"/>
              </a:rPr>
              <a:t>Quick decision-making.</a:t>
            </a:r>
          </a:p>
          <a:p>
            <a:r>
              <a:rPr lang="en-US" sz="1600" b="1" dirty="0">
                <a:latin typeface="Times New Roman" panose="02020603050405020304" pitchFamily="18" charset="0"/>
                <a:cs typeface="Times New Roman" panose="02020603050405020304" pitchFamily="18" charset="0"/>
              </a:rPr>
              <a:t>Cons: </a:t>
            </a:r>
            <a:r>
              <a:rPr lang="en-US" sz="1600" dirty="0">
                <a:latin typeface="Times New Roman" panose="02020603050405020304" pitchFamily="18" charset="0"/>
                <a:cs typeface="Times New Roman" panose="02020603050405020304" pitchFamily="18" charset="0"/>
              </a:rPr>
              <a:t>Overburden on top management.</a:t>
            </a:r>
          </a:p>
          <a:p>
            <a:r>
              <a:rPr lang="en-US" sz="1600" dirty="0">
                <a:latin typeface="Times New Roman" panose="02020603050405020304" pitchFamily="18" charset="0"/>
                <a:cs typeface="Times New Roman" panose="02020603050405020304" pitchFamily="18" charset="0"/>
              </a:rPr>
              <a:t>No specialization.</a:t>
            </a:r>
          </a:p>
          <a:p>
            <a:r>
              <a:rPr lang="en-US" sz="1600" dirty="0">
                <a:latin typeface="Times New Roman" panose="02020603050405020304" pitchFamily="18" charset="0"/>
                <a:cs typeface="Times New Roman" panose="02020603050405020304" pitchFamily="18" charset="0"/>
              </a:rPr>
              <a:t>Not suitable for large organizations.</a:t>
            </a:r>
          </a:p>
          <a:p>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Small shops, family-run businesses, military.</a:t>
            </a:r>
          </a:p>
          <a:p>
            <a:endParaRPr lang="en-IN" sz="16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33C4322-7450-DD9C-1EA7-39515E05BF59}"/>
              </a:ext>
            </a:extLst>
          </p:cNvPr>
          <p:cNvSpPr>
            <a:spLocks noGrp="1"/>
          </p:cNvSpPr>
          <p:nvPr>
            <p:ph type="sldNum" sz="quarter" idx="12"/>
          </p:nvPr>
        </p:nvSpPr>
        <p:spPr/>
        <p:txBody>
          <a:bodyPr/>
          <a:lstStyle/>
          <a:p>
            <a:fld id="{4DBA8D4B-DF2D-4522-9FDE-0E71188FDD12}" type="slidenum">
              <a:rPr lang="en-IN" smtClean="0"/>
              <a:t>30</a:t>
            </a:fld>
            <a:endParaRPr lang="en-IN"/>
          </a:p>
        </p:txBody>
      </p:sp>
      <p:pic>
        <p:nvPicPr>
          <p:cNvPr id="7" name="Picture 6">
            <a:extLst>
              <a:ext uri="{FF2B5EF4-FFF2-40B4-BE49-F238E27FC236}">
                <a16:creationId xmlns:a16="http://schemas.microsoft.com/office/drawing/2014/main" id="{5514F682-C841-D6BF-A3B7-401944DA4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25602" name="Picture 2" descr="Line Organization Structure">
            <a:extLst>
              <a:ext uri="{FF2B5EF4-FFF2-40B4-BE49-F238E27FC236}">
                <a16:creationId xmlns:a16="http://schemas.microsoft.com/office/drawing/2014/main" id="{263B05BB-2025-0104-09D4-58FB38556C3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1845735"/>
            <a:ext cx="5582553" cy="418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8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6A6F-998D-8D30-D508-1F217563057C}"/>
              </a:ext>
            </a:extLst>
          </p:cNvPr>
          <p:cNvSpPr>
            <a:spLocks noGrp="1"/>
          </p:cNvSpPr>
          <p:nvPr>
            <p:ph type="title"/>
          </p:nvPr>
        </p:nvSpPr>
        <p:spPr>
          <a:xfrm>
            <a:off x="301658" y="286603"/>
            <a:ext cx="10854022" cy="1450757"/>
          </a:xfrm>
        </p:spPr>
        <p:txBody>
          <a:bodyPr/>
          <a:lstStyle/>
          <a:p>
            <a:r>
              <a:rPr lang="en-IN" dirty="0">
                <a:latin typeface="Times New Roman" panose="02020603050405020304" pitchFamily="18" charset="0"/>
                <a:cs typeface="Times New Roman" panose="02020603050405020304" pitchFamily="18" charset="0"/>
              </a:rPr>
              <a:t>ORGANISATIONAL STRUCTURE (CONT..)</a:t>
            </a:r>
            <a:endParaRPr lang="en-IN" dirty="0"/>
          </a:p>
        </p:txBody>
      </p:sp>
      <p:sp>
        <p:nvSpPr>
          <p:cNvPr id="3" name="Content Placeholder 2">
            <a:extLst>
              <a:ext uri="{FF2B5EF4-FFF2-40B4-BE49-F238E27FC236}">
                <a16:creationId xmlns:a16="http://schemas.microsoft.com/office/drawing/2014/main" id="{2988CCE2-590F-21CE-7474-B53224D24599}"/>
              </a:ext>
            </a:extLst>
          </p:cNvPr>
          <p:cNvSpPr>
            <a:spLocks noGrp="1"/>
          </p:cNvSpPr>
          <p:nvPr>
            <p:ph sz="half" idx="1"/>
          </p:nvPr>
        </p:nvSpPr>
        <p:spPr>
          <a:xfrm>
            <a:off x="301658" y="1845734"/>
            <a:ext cx="5733382" cy="4023359"/>
          </a:xfrm>
        </p:spPr>
        <p:txBody>
          <a:bodyPr>
            <a:noAutofit/>
          </a:bodyPr>
          <a:lstStyle/>
          <a:p>
            <a:r>
              <a:rPr lang="en-US" sz="1600" b="1" dirty="0">
                <a:highlight>
                  <a:srgbClr val="FFFF00"/>
                </a:highlight>
                <a:latin typeface="Times New Roman" panose="02020603050405020304" pitchFamily="18" charset="0"/>
                <a:cs typeface="Times New Roman" panose="02020603050405020304" pitchFamily="18" charset="0"/>
              </a:rPr>
              <a:t>Team-Based Structure</a:t>
            </a:r>
          </a:p>
          <a:p>
            <a:r>
              <a:rPr lang="en-US" sz="1600" b="1" dirty="0">
                <a:latin typeface="Times New Roman" panose="02020603050405020304" pitchFamily="18" charset="0"/>
                <a:cs typeface="Times New Roman" panose="02020603050405020304" pitchFamily="18" charset="0"/>
              </a:rPr>
              <a:t>Definition:</a:t>
            </a:r>
            <a:r>
              <a:rPr lang="en-US" sz="1600" dirty="0">
                <a:latin typeface="Times New Roman" panose="02020603050405020304" pitchFamily="18" charset="0"/>
                <a:cs typeface="Times New Roman" panose="02020603050405020304" pitchFamily="18" charset="0"/>
              </a:rPr>
              <a:t> Focuses on collaboration, employees work in cross-functional teams.</a:t>
            </a:r>
          </a:p>
          <a:p>
            <a:r>
              <a:rPr lang="en-US" sz="1600" b="1" dirty="0">
                <a:latin typeface="Times New Roman" panose="02020603050405020304" pitchFamily="18" charset="0"/>
                <a:cs typeface="Times New Roman" panose="02020603050405020304" pitchFamily="18" charset="0"/>
              </a:rPr>
              <a:t>Features:</a:t>
            </a:r>
            <a:r>
              <a:rPr lang="en-US" sz="1600" dirty="0">
                <a:latin typeface="Times New Roman" panose="02020603050405020304" pitchFamily="18" charset="0"/>
                <a:cs typeface="Times New Roman" panose="02020603050405020304" pitchFamily="18" charset="0"/>
              </a:rPr>
              <a:t> Project-based, less hierarchy, high flexibility.</a:t>
            </a:r>
          </a:p>
          <a:p>
            <a:r>
              <a:rPr lang="en-US" sz="1600" b="1" dirty="0">
                <a:latin typeface="Times New Roman" panose="02020603050405020304" pitchFamily="18" charset="0"/>
                <a:cs typeface="Times New Roman" panose="02020603050405020304" pitchFamily="18" charset="0"/>
              </a:rPr>
              <a:t>Pros: </a:t>
            </a:r>
            <a:r>
              <a:rPr lang="en-US" sz="1600" dirty="0">
                <a:latin typeface="Times New Roman" panose="02020603050405020304" pitchFamily="18" charset="0"/>
                <a:cs typeface="Times New Roman" panose="02020603050405020304" pitchFamily="18" charset="0"/>
              </a:rPr>
              <a:t>Encourages teamwork and innovation.</a:t>
            </a:r>
          </a:p>
          <a:p>
            <a:r>
              <a:rPr lang="en-US" sz="1600" dirty="0">
                <a:latin typeface="Times New Roman" panose="02020603050405020304" pitchFamily="18" charset="0"/>
                <a:cs typeface="Times New Roman" panose="02020603050405020304" pitchFamily="18" charset="0"/>
              </a:rPr>
              <a:t>Flexible and adaptable to change.</a:t>
            </a:r>
          </a:p>
          <a:p>
            <a:r>
              <a:rPr lang="en-US" sz="1600" dirty="0">
                <a:latin typeface="Times New Roman" panose="02020603050405020304" pitchFamily="18" charset="0"/>
                <a:cs typeface="Times New Roman" panose="02020603050405020304" pitchFamily="18" charset="0"/>
              </a:rPr>
              <a:t>High employee involvement.</a:t>
            </a:r>
          </a:p>
          <a:p>
            <a:r>
              <a:rPr lang="en-US" sz="1600" b="1" dirty="0">
                <a:latin typeface="Times New Roman" panose="02020603050405020304" pitchFamily="18" charset="0"/>
                <a:cs typeface="Times New Roman" panose="02020603050405020304" pitchFamily="18" charset="0"/>
              </a:rPr>
              <a:t>Cons:  </a:t>
            </a:r>
            <a:r>
              <a:rPr lang="en-US" sz="1600" dirty="0">
                <a:latin typeface="Times New Roman" panose="02020603050405020304" pitchFamily="18" charset="0"/>
                <a:cs typeface="Times New Roman" panose="02020603050405020304" pitchFamily="18" charset="0"/>
              </a:rPr>
              <a:t>Role ambiguity (who is in charge?).</a:t>
            </a:r>
          </a:p>
          <a:p>
            <a:r>
              <a:rPr lang="en-US" sz="1600" dirty="0">
                <a:latin typeface="Times New Roman" panose="02020603050405020304" pitchFamily="18" charset="0"/>
                <a:cs typeface="Times New Roman" panose="02020603050405020304" pitchFamily="18" charset="0"/>
              </a:rPr>
              <a:t>Can slow decisions if consensus is required.</a:t>
            </a:r>
          </a:p>
          <a:p>
            <a:r>
              <a:rPr lang="en-US" sz="1600" dirty="0">
                <a:latin typeface="Times New Roman" panose="02020603050405020304" pitchFamily="18" charset="0"/>
                <a:cs typeface="Times New Roman" panose="02020603050405020304" pitchFamily="18" charset="0"/>
              </a:rPr>
              <a:t>Requires strong coordination.</a:t>
            </a:r>
          </a:p>
          <a:p>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Google’s cross-functional project teams.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724A77E-916A-B160-09AF-CD23A3320BF9}"/>
              </a:ext>
            </a:extLst>
          </p:cNvPr>
          <p:cNvSpPr>
            <a:spLocks noGrp="1"/>
          </p:cNvSpPr>
          <p:nvPr>
            <p:ph type="sldNum" sz="quarter" idx="12"/>
          </p:nvPr>
        </p:nvSpPr>
        <p:spPr/>
        <p:txBody>
          <a:bodyPr/>
          <a:lstStyle/>
          <a:p>
            <a:fld id="{4DBA8D4B-DF2D-4522-9FDE-0E71188FDD12}" type="slidenum">
              <a:rPr lang="en-IN" smtClean="0"/>
              <a:t>31</a:t>
            </a:fld>
            <a:endParaRPr lang="en-IN"/>
          </a:p>
        </p:txBody>
      </p:sp>
      <p:pic>
        <p:nvPicPr>
          <p:cNvPr id="7" name="Picture 6">
            <a:extLst>
              <a:ext uri="{FF2B5EF4-FFF2-40B4-BE49-F238E27FC236}">
                <a16:creationId xmlns:a16="http://schemas.microsoft.com/office/drawing/2014/main" id="{51BAAC04-7711-6EE7-D54D-25E1ADE6B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24578" name="Picture 2">
            <a:extLst>
              <a:ext uri="{FF2B5EF4-FFF2-40B4-BE49-F238E27FC236}">
                <a16:creationId xmlns:a16="http://schemas.microsoft.com/office/drawing/2014/main" id="{251C66C7-5078-425D-580F-A2B38BB531B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6701" r="7078" b="14906"/>
          <a:stretch>
            <a:fillRect/>
          </a:stretch>
        </p:blipFill>
        <p:spPr bwMode="auto">
          <a:xfrm>
            <a:off x="6035040" y="1845735"/>
            <a:ext cx="5733382" cy="4262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162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1312388-E773-1575-D5B7-1CB10BB42A3E}"/>
              </a:ext>
            </a:extLst>
          </p:cNvPr>
          <p:cNvSpPr>
            <a:spLocks noGrp="1"/>
          </p:cNvSpPr>
          <p:nvPr>
            <p:ph type="sldNum" sz="quarter" idx="12"/>
          </p:nvPr>
        </p:nvSpPr>
        <p:spPr/>
        <p:txBody>
          <a:bodyPr/>
          <a:lstStyle/>
          <a:p>
            <a:fld id="{4DBA8D4B-DF2D-4522-9FDE-0E71188FDD12}" type="slidenum">
              <a:rPr lang="en-IN" smtClean="0"/>
              <a:t>32</a:t>
            </a:fld>
            <a:endParaRPr lang="en-IN"/>
          </a:p>
        </p:txBody>
      </p:sp>
      <p:pic>
        <p:nvPicPr>
          <p:cNvPr id="26626" name="Picture 2" descr="Motivating in the midst of change – Evolve Solutions Group |">
            <a:extLst>
              <a:ext uri="{FF2B5EF4-FFF2-40B4-BE49-F238E27FC236}">
                <a16:creationId xmlns:a16="http://schemas.microsoft.com/office/drawing/2014/main" id="{C5544DFD-55BD-7B80-074A-C9D236E6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4" y="0"/>
            <a:ext cx="12019176" cy="628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9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9B2AC6-92A8-2D62-9FB7-373BFC813C7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Why To Study Motivation And Motivation Theories?</a:t>
            </a:r>
          </a:p>
        </p:txBody>
      </p:sp>
      <p:sp>
        <p:nvSpPr>
          <p:cNvPr id="8" name="Content Placeholder 7">
            <a:extLst>
              <a:ext uri="{FF2B5EF4-FFF2-40B4-BE49-F238E27FC236}">
                <a16:creationId xmlns:a16="http://schemas.microsoft.com/office/drawing/2014/main" id="{74124039-A9BD-7C77-2A9D-7776E06A900C}"/>
              </a:ext>
            </a:extLst>
          </p:cNvPr>
          <p:cNvSpPr>
            <a:spLocks noGrp="1"/>
          </p:cNvSpPr>
          <p:nvPr>
            <p:ph idx="1"/>
          </p:nvPr>
        </p:nvSpPr>
        <p:spPr/>
        <p:txBody>
          <a:bodyPr>
            <a:normAutofit/>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All organizations are concerned with what should be done </a:t>
            </a:r>
            <a:r>
              <a:rPr lang="en-US" dirty="0">
                <a:highlight>
                  <a:srgbClr val="FFFF00"/>
                </a:highlight>
                <a:latin typeface="Times New Roman" panose="02020603050405020304" pitchFamily="18" charset="0"/>
                <a:cs typeface="Times New Roman" panose="02020603050405020304" pitchFamily="18" charset="0"/>
              </a:rPr>
              <a:t>to achieve sustained high levels of performance</a:t>
            </a:r>
            <a:r>
              <a:rPr lang="en-US" dirty="0">
                <a:latin typeface="Times New Roman" panose="02020603050405020304" pitchFamily="18" charset="0"/>
                <a:cs typeface="Times New Roman" panose="02020603050405020304" pitchFamily="18" charset="0"/>
              </a:rPr>
              <a:t> through people. This means giving close attention to how individuals can best be motivated through such means as incentives, rewards, leadership and, importantly, the work they do and the organization context within which they carry out that work.</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The </a:t>
            </a:r>
            <a:r>
              <a:rPr lang="en-US" dirty="0">
                <a:highlight>
                  <a:srgbClr val="FFFF00"/>
                </a:highlight>
                <a:latin typeface="Times New Roman" panose="02020603050405020304" pitchFamily="18" charset="0"/>
                <a:cs typeface="Times New Roman" panose="02020603050405020304" pitchFamily="18" charset="0"/>
              </a:rPr>
              <a:t>aim is to develop motivation processes and a work environment </a:t>
            </a:r>
            <a:r>
              <a:rPr lang="en-US" dirty="0">
                <a:latin typeface="Times New Roman" panose="02020603050405020304" pitchFamily="18" charset="0"/>
                <a:cs typeface="Times New Roman" panose="02020603050405020304" pitchFamily="18" charset="0"/>
              </a:rPr>
              <a:t>that will help to ensure that individuals deliver results in accordance with the expectations of management.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Motivation theory examines the process of motivation. It explains why people at work behave in the way they do in terms of their efforts and the directions they are taking.</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It </a:t>
            </a:r>
            <a:r>
              <a:rPr lang="en-US" dirty="0">
                <a:highlight>
                  <a:srgbClr val="FFFF00"/>
                </a:highlight>
                <a:latin typeface="Times New Roman" panose="02020603050405020304" pitchFamily="18" charset="0"/>
                <a:cs typeface="Times New Roman" panose="02020603050405020304" pitchFamily="18" charset="0"/>
              </a:rPr>
              <a:t>describes what organizations can do to encourage people </a:t>
            </a:r>
            <a:r>
              <a:rPr lang="en-US" dirty="0">
                <a:latin typeface="Times New Roman" panose="02020603050405020304" pitchFamily="18" charset="0"/>
                <a:cs typeface="Times New Roman" panose="02020603050405020304" pitchFamily="18" charset="0"/>
              </a:rPr>
              <a:t>to apply their efforts and abilities in ways that will further the achievement of the organization’s goals as well as satisfying their own needs. It is also concerned with job satisfaction – the factors that create it and its impact on performance.</a:t>
            </a:r>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558BD07-D0D2-42E3-3CC2-66C133F60101}"/>
              </a:ext>
            </a:extLst>
          </p:cNvPr>
          <p:cNvSpPr>
            <a:spLocks noGrp="1"/>
          </p:cNvSpPr>
          <p:nvPr>
            <p:ph type="sldNum" sz="quarter" idx="12"/>
          </p:nvPr>
        </p:nvSpPr>
        <p:spPr/>
        <p:txBody>
          <a:bodyPr/>
          <a:lstStyle/>
          <a:p>
            <a:fld id="{4DBA8D4B-DF2D-4522-9FDE-0E71188FDD12}" type="slidenum">
              <a:rPr lang="en-IN" smtClean="0"/>
              <a:t>33</a:t>
            </a:fld>
            <a:endParaRPr lang="en-IN"/>
          </a:p>
        </p:txBody>
      </p:sp>
      <p:pic>
        <p:nvPicPr>
          <p:cNvPr id="9" name="Picture 8">
            <a:extLst>
              <a:ext uri="{FF2B5EF4-FFF2-40B4-BE49-F238E27FC236}">
                <a16:creationId xmlns:a16="http://schemas.microsoft.com/office/drawing/2014/main" id="{E8B2AD27-7A76-B2B1-B572-B1A1B4DA3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70177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C2F7-E058-9C31-BBC6-BF70AABCD95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D6F7D0AF-300B-1015-5919-8F95E5178004}"/>
              </a:ext>
            </a:extLst>
          </p:cNvPr>
          <p:cNvSpPr>
            <a:spLocks noGrp="1"/>
          </p:cNvSpPr>
          <p:nvPr>
            <p:ph idx="1"/>
          </p:nvPr>
        </p:nvSpPr>
        <p:spPr>
          <a:xfrm>
            <a:off x="1097279" y="1845733"/>
            <a:ext cx="10422275" cy="4725663"/>
          </a:xfrm>
        </p:spPr>
        <p:txBody>
          <a:bodyPr>
            <a:normAutofit fontScale="85000" lnSpcReduction="20000"/>
          </a:bodyPr>
          <a:lstStyle/>
          <a:p>
            <a:pPr algn="just"/>
            <a:r>
              <a:rPr lang="en-US" sz="2100" b="1" dirty="0">
                <a:latin typeface="Times New Roman" panose="02020603050405020304" pitchFamily="18" charset="0"/>
                <a:cs typeface="Times New Roman" panose="02020603050405020304" pitchFamily="18" charset="0"/>
              </a:rPr>
              <a:t>What is Motivation?</a:t>
            </a:r>
          </a:p>
          <a:p>
            <a:pPr algn="just"/>
            <a:r>
              <a:rPr lang="en-US" sz="2100" dirty="0">
                <a:latin typeface="Times New Roman" panose="02020603050405020304" pitchFamily="18" charset="0"/>
                <a:cs typeface="Times New Roman" panose="02020603050405020304" pitchFamily="18" charset="0"/>
              </a:rPr>
              <a:t> A motive is a reason for doing something. Motivation is concerned with the factors that influence people to behave in certain ways. </a:t>
            </a:r>
          </a:p>
          <a:p>
            <a:pPr algn="just"/>
            <a:r>
              <a:rPr lang="en-US" sz="2100" dirty="0">
                <a:latin typeface="Times New Roman" panose="02020603050405020304" pitchFamily="18" charset="0"/>
                <a:cs typeface="Times New Roman" panose="02020603050405020304" pitchFamily="18" charset="0"/>
              </a:rPr>
              <a:t>The three components of motivation as listed by </a:t>
            </a:r>
            <a:r>
              <a:rPr lang="en-US" sz="2100" dirty="0">
                <a:highlight>
                  <a:srgbClr val="FFFF00"/>
                </a:highlight>
                <a:latin typeface="Times New Roman" panose="02020603050405020304" pitchFamily="18" charset="0"/>
                <a:cs typeface="Times New Roman" panose="02020603050405020304" pitchFamily="18" charset="0"/>
              </a:rPr>
              <a:t>Arnold et al (1991) </a:t>
            </a:r>
            <a:r>
              <a:rPr lang="en-US" sz="2100" dirty="0">
                <a:latin typeface="Times New Roman" panose="02020603050405020304" pitchFamily="18" charset="0"/>
                <a:cs typeface="Times New Roman" panose="02020603050405020304" pitchFamily="18" charset="0"/>
              </a:rPr>
              <a:t>are: </a:t>
            </a:r>
          </a:p>
          <a:p>
            <a:pPr algn="just"/>
            <a:r>
              <a:rPr lang="en-US" sz="2100" dirty="0">
                <a:latin typeface="Times New Roman" panose="02020603050405020304" pitchFamily="18" charset="0"/>
                <a:cs typeface="Times New Roman" panose="02020603050405020304" pitchFamily="18" charset="0"/>
              </a:rPr>
              <a:t>● direction – what a person is trying to do; </a:t>
            </a:r>
          </a:p>
          <a:p>
            <a:pPr algn="just"/>
            <a:r>
              <a:rPr lang="en-US" sz="2100" dirty="0">
                <a:latin typeface="Times New Roman" panose="02020603050405020304" pitchFamily="18" charset="0"/>
                <a:cs typeface="Times New Roman" panose="02020603050405020304" pitchFamily="18" charset="0"/>
              </a:rPr>
              <a:t>● effort – how hard a person is trying; </a:t>
            </a:r>
          </a:p>
          <a:p>
            <a:pPr algn="just"/>
            <a:r>
              <a:rPr lang="en-US" sz="2100" dirty="0">
                <a:latin typeface="Times New Roman" panose="02020603050405020304" pitchFamily="18" charset="0"/>
                <a:cs typeface="Times New Roman" panose="02020603050405020304" pitchFamily="18" charset="0"/>
              </a:rPr>
              <a:t>● persistence – how long a person keeps on trying</a:t>
            </a:r>
          </a:p>
          <a:p>
            <a:pPr algn="just"/>
            <a:endParaRPr lang="en-US" sz="2100"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According to </a:t>
            </a:r>
            <a:r>
              <a:rPr lang="en-US" sz="2100" b="1" dirty="0">
                <a:latin typeface="Times New Roman" panose="02020603050405020304" pitchFamily="18" charset="0"/>
                <a:cs typeface="Times New Roman" panose="02020603050405020304" pitchFamily="18" charset="0"/>
              </a:rPr>
              <a:t>Edwin </a:t>
            </a:r>
            <a:r>
              <a:rPr lang="en-US" sz="2100" b="1" dirty="0" err="1">
                <a:latin typeface="Times New Roman" panose="02020603050405020304" pitchFamily="18" charset="0"/>
                <a:cs typeface="Times New Roman" panose="02020603050405020304" pitchFamily="18" charset="0"/>
              </a:rPr>
              <a:t>B.Flippo</a:t>
            </a:r>
            <a:r>
              <a:rPr lang="en-US" sz="2100" dirty="0">
                <a:latin typeface="Times New Roman" panose="02020603050405020304" pitchFamily="18" charset="0"/>
                <a:cs typeface="Times New Roman" panose="02020603050405020304" pitchFamily="18" charset="0"/>
              </a:rPr>
              <a:t>, “</a:t>
            </a:r>
            <a:r>
              <a:rPr lang="en-US" sz="2100" i="1" dirty="0">
                <a:latin typeface="Times New Roman" panose="02020603050405020304" pitchFamily="18" charset="0"/>
                <a:cs typeface="Times New Roman" panose="02020603050405020304" pitchFamily="18" charset="0"/>
              </a:rPr>
              <a:t>Motivation is the process of attempting to influence others to do your will through the possibility of gain or reward.”</a:t>
            </a:r>
            <a:endParaRPr lang="en-US" sz="2100"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According to </a:t>
            </a:r>
            <a:r>
              <a:rPr lang="en-US" sz="2100" b="1" dirty="0">
                <a:latin typeface="Times New Roman" panose="02020603050405020304" pitchFamily="18" charset="0"/>
                <a:cs typeface="Times New Roman" panose="02020603050405020304" pitchFamily="18" charset="0"/>
              </a:rPr>
              <a:t>Dalton E. McFarland</a:t>
            </a:r>
            <a:r>
              <a:rPr lang="en-US" sz="2100" dirty="0">
                <a:latin typeface="Times New Roman" panose="02020603050405020304" pitchFamily="18" charset="0"/>
                <a:cs typeface="Times New Roman" panose="02020603050405020304" pitchFamily="18" charset="0"/>
              </a:rPr>
              <a:t>, </a:t>
            </a:r>
            <a:r>
              <a:rPr lang="en-US" sz="2100" i="1" dirty="0">
                <a:latin typeface="Times New Roman" panose="02020603050405020304" pitchFamily="18" charset="0"/>
                <a:cs typeface="Times New Roman" panose="02020603050405020304" pitchFamily="18" charset="0"/>
              </a:rPr>
              <a:t>“Motivation refers to the way in which urges, drives, desires, aspirations, strivings or needs direct, control or explain the behavior of human beings.”</a:t>
            </a:r>
            <a:endParaRPr lang="en-US" sz="2100"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According to </a:t>
            </a:r>
            <a:r>
              <a:rPr lang="en-US" sz="2100" b="1" dirty="0">
                <a:latin typeface="Times New Roman" panose="02020603050405020304" pitchFamily="18" charset="0"/>
                <a:cs typeface="Times New Roman" panose="02020603050405020304" pitchFamily="18" charset="0"/>
              </a:rPr>
              <a:t>William G. Scout</a:t>
            </a:r>
            <a:r>
              <a:rPr lang="en-US" sz="2100" dirty="0">
                <a:latin typeface="Times New Roman" panose="02020603050405020304" pitchFamily="18" charset="0"/>
                <a:cs typeface="Times New Roman" panose="02020603050405020304" pitchFamily="18" charset="0"/>
              </a:rPr>
              <a:t>, </a:t>
            </a:r>
            <a:r>
              <a:rPr lang="en-US" sz="2100" i="1" dirty="0">
                <a:latin typeface="Times New Roman" panose="02020603050405020304" pitchFamily="18" charset="0"/>
                <a:cs typeface="Times New Roman" panose="02020603050405020304" pitchFamily="18" charset="0"/>
              </a:rPr>
              <a:t>“Motivation means a process of stimulating people to action to accomplish desired goals”.</a:t>
            </a:r>
            <a:endParaRPr lang="en-US" sz="2100" dirty="0">
              <a:latin typeface="Times New Roman" panose="02020603050405020304" pitchFamily="18" charset="0"/>
              <a:cs typeface="Times New Roman" panose="02020603050405020304" pitchFamily="18" charset="0"/>
            </a:endParaRPr>
          </a:p>
          <a:p>
            <a:endParaRPr lang="en-IN" dirty="0"/>
          </a:p>
        </p:txBody>
      </p:sp>
      <p:sp>
        <p:nvSpPr>
          <p:cNvPr id="5" name="Slide Number Placeholder 4">
            <a:extLst>
              <a:ext uri="{FF2B5EF4-FFF2-40B4-BE49-F238E27FC236}">
                <a16:creationId xmlns:a16="http://schemas.microsoft.com/office/drawing/2014/main" id="{2B2069C6-EA8E-6583-2E59-E246360C71C8}"/>
              </a:ext>
            </a:extLst>
          </p:cNvPr>
          <p:cNvSpPr>
            <a:spLocks noGrp="1"/>
          </p:cNvSpPr>
          <p:nvPr>
            <p:ph type="sldNum" sz="quarter" idx="12"/>
          </p:nvPr>
        </p:nvSpPr>
        <p:spPr/>
        <p:txBody>
          <a:bodyPr/>
          <a:lstStyle/>
          <a:p>
            <a:fld id="{4DBA8D4B-DF2D-4522-9FDE-0E71188FDD12}" type="slidenum">
              <a:rPr lang="en-IN" smtClean="0"/>
              <a:t>34</a:t>
            </a:fld>
            <a:endParaRPr lang="en-IN"/>
          </a:p>
        </p:txBody>
      </p:sp>
      <p:pic>
        <p:nvPicPr>
          <p:cNvPr id="6" name="Picture 5">
            <a:extLst>
              <a:ext uri="{FF2B5EF4-FFF2-40B4-BE49-F238E27FC236}">
                <a16:creationId xmlns:a16="http://schemas.microsoft.com/office/drawing/2014/main" id="{8D895468-8E44-04EE-BB38-00FBF30D1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93313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3A59-A9C9-5299-5D1A-7517E0F04C7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Types Of Motivation</a:t>
            </a:r>
          </a:p>
        </p:txBody>
      </p:sp>
      <p:sp>
        <p:nvSpPr>
          <p:cNvPr id="3" name="Content Placeholder 2">
            <a:extLst>
              <a:ext uri="{FF2B5EF4-FFF2-40B4-BE49-F238E27FC236}">
                <a16:creationId xmlns:a16="http://schemas.microsoft.com/office/drawing/2014/main" id="{2E6A7CB3-5122-85E4-EAFD-BCDCB01FAEE3}"/>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Motivation at work can take place in two ways. </a:t>
            </a:r>
            <a:r>
              <a:rPr lang="en-US" b="1" dirty="0">
                <a:latin typeface="Times New Roman" panose="02020603050405020304" pitchFamily="18" charset="0"/>
                <a:cs typeface="Times New Roman" panose="02020603050405020304" pitchFamily="18" charset="0"/>
              </a:rPr>
              <a:t>First</a:t>
            </a:r>
            <a:r>
              <a:rPr lang="en-US" dirty="0">
                <a:latin typeface="Times New Roman" panose="02020603050405020304" pitchFamily="18" charset="0"/>
                <a:cs typeface="Times New Roman" panose="02020603050405020304" pitchFamily="18" charset="0"/>
              </a:rPr>
              <a:t>, people can motivate themselves by seeking, finding and carrying out work (or being given work) that satisfies their needs or at least leads them to expect that their goals will be achieved. </a:t>
            </a:r>
            <a:r>
              <a:rPr lang="en-US" b="1" dirty="0">
                <a:latin typeface="Times New Roman" panose="02020603050405020304" pitchFamily="18" charset="0"/>
                <a:cs typeface="Times New Roman" panose="02020603050405020304" pitchFamily="18" charset="0"/>
              </a:rPr>
              <a:t>Secondly</a:t>
            </a:r>
            <a:r>
              <a:rPr lang="en-US" dirty="0">
                <a:latin typeface="Times New Roman" panose="02020603050405020304" pitchFamily="18" charset="0"/>
                <a:cs typeface="Times New Roman" panose="02020603050405020304" pitchFamily="18" charset="0"/>
              </a:rPr>
              <a:t>, people can be motivated by management through such methods as pay, promotion, praise, etc. </a:t>
            </a:r>
          </a:p>
          <a:p>
            <a:pPr algn="just"/>
            <a:r>
              <a:rPr lang="en-US" dirty="0">
                <a:latin typeface="Times New Roman" panose="02020603050405020304" pitchFamily="18" charset="0"/>
                <a:cs typeface="Times New Roman" panose="02020603050405020304" pitchFamily="18" charset="0"/>
              </a:rPr>
              <a:t>There are two types of motivation as originally identified by </a:t>
            </a:r>
            <a:r>
              <a:rPr lang="en-US" i="1" dirty="0">
                <a:latin typeface="Times New Roman" panose="02020603050405020304" pitchFamily="18" charset="0"/>
                <a:cs typeface="Times New Roman" panose="02020603050405020304" pitchFamily="18" charset="0"/>
              </a:rPr>
              <a:t>Herzberg et al (1957</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Intrinsic motivation </a:t>
            </a:r>
            <a:r>
              <a:rPr lang="en-US" dirty="0">
                <a:latin typeface="Times New Roman" panose="02020603050405020304" pitchFamily="18" charset="0"/>
                <a:cs typeface="Times New Roman" panose="02020603050405020304" pitchFamily="18" charset="0"/>
              </a:rPr>
              <a:t>– the self-generated factors that influence people to behave in a particular way or to move in a particular direction. These factors include responsibility (feeling that the work is important and having control over one’s own resources), autonomy (freedom to act), scope to use and develop skills and abilities, interesting and challenging work and opportunities for advancement. </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Extrinsic motivation </a:t>
            </a:r>
            <a:r>
              <a:rPr lang="en-US" dirty="0">
                <a:latin typeface="Times New Roman" panose="02020603050405020304" pitchFamily="18" charset="0"/>
                <a:cs typeface="Times New Roman" panose="02020603050405020304" pitchFamily="18" charset="0"/>
              </a:rPr>
              <a:t>– what is done to or for people to motivate them. This includes rewards, such as increased pay, praise, or promotion, and punishments, such as disciplinary action, withholding pay, or criticism</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13BB382-7FF9-ED95-76CA-5AF84DBC0912}"/>
              </a:ext>
            </a:extLst>
          </p:cNvPr>
          <p:cNvSpPr>
            <a:spLocks noGrp="1"/>
          </p:cNvSpPr>
          <p:nvPr>
            <p:ph type="sldNum" sz="quarter" idx="12"/>
          </p:nvPr>
        </p:nvSpPr>
        <p:spPr/>
        <p:txBody>
          <a:bodyPr/>
          <a:lstStyle/>
          <a:p>
            <a:fld id="{4DBA8D4B-DF2D-4522-9FDE-0E71188FDD12}" type="slidenum">
              <a:rPr lang="en-IN" smtClean="0"/>
              <a:t>35</a:t>
            </a:fld>
            <a:endParaRPr lang="en-IN"/>
          </a:p>
        </p:txBody>
      </p:sp>
      <p:pic>
        <p:nvPicPr>
          <p:cNvPr id="6" name="Picture 5">
            <a:extLst>
              <a:ext uri="{FF2B5EF4-FFF2-40B4-BE49-F238E27FC236}">
                <a16:creationId xmlns:a16="http://schemas.microsoft.com/office/drawing/2014/main" id="{3FD13C8D-D225-DDB2-A2FD-61155D179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08844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23EC-DB17-795C-EEDB-860491A960A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Theories of Motivation</a:t>
            </a:r>
          </a:p>
        </p:txBody>
      </p:sp>
      <p:sp>
        <p:nvSpPr>
          <p:cNvPr id="3" name="Content Placeholder 2">
            <a:extLst>
              <a:ext uri="{FF2B5EF4-FFF2-40B4-BE49-F238E27FC236}">
                <a16:creationId xmlns:a16="http://schemas.microsoft.com/office/drawing/2014/main" id="{A730D087-7F29-E394-FC43-9DCE024C060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Approaches to motivation are underpinned by motivation theory. </a:t>
            </a:r>
          </a:p>
          <a:p>
            <a:pPr algn="just"/>
            <a:r>
              <a:rPr lang="en-US" dirty="0">
                <a:latin typeface="Times New Roman" panose="02020603050405020304" pitchFamily="18" charset="0"/>
                <a:cs typeface="Times New Roman" panose="02020603050405020304" pitchFamily="18" charset="0"/>
              </a:rPr>
              <a:t>The most influential theories are classified as follows:</a:t>
            </a:r>
          </a:p>
          <a:p>
            <a:pPr algn="just"/>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Instrumentality theory</a:t>
            </a:r>
            <a:r>
              <a:rPr lang="en-US" dirty="0">
                <a:latin typeface="Times New Roman" panose="02020603050405020304" pitchFamily="18" charset="0"/>
                <a:cs typeface="Times New Roman" panose="02020603050405020304" pitchFamily="18" charset="0"/>
              </a:rPr>
              <a:t>, which states that rewards or punishments (carrots or sticks) serve as the means of ensuring that people behave or act in desired ways. </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Content theory</a:t>
            </a:r>
            <a:r>
              <a:rPr lang="en-US" dirty="0">
                <a:latin typeface="Times New Roman" panose="02020603050405020304" pitchFamily="18" charset="0"/>
                <a:cs typeface="Times New Roman" panose="02020603050405020304" pitchFamily="18" charset="0"/>
              </a:rPr>
              <a:t>, which focuses on the content of motivation. It states that motivation is essentially about taking action to satisfy needs, and identifies the main needs that influence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Needs theory was originated by Maslow (1954), and in their two-factor model, Herzberg et al (1957) listed needs which they termed ‘satisfiers’. </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Process theory</a:t>
            </a:r>
            <a:r>
              <a:rPr lang="en-US" dirty="0">
                <a:latin typeface="Times New Roman" panose="02020603050405020304" pitchFamily="18" charset="0"/>
                <a:cs typeface="Times New Roman" panose="02020603050405020304" pitchFamily="18" charset="0"/>
              </a:rPr>
              <a:t>, which focuses on the psychological processes which affect motivation, by reference to expectations (Vroom, 1964), goals (Latham and Locke, 1979) and perceptions of equity (Adams, 1965).</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7D3C2C1-5866-5CD1-CBE6-3ACBECFEF157}"/>
              </a:ext>
            </a:extLst>
          </p:cNvPr>
          <p:cNvSpPr>
            <a:spLocks noGrp="1"/>
          </p:cNvSpPr>
          <p:nvPr>
            <p:ph type="sldNum" sz="quarter" idx="12"/>
          </p:nvPr>
        </p:nvSpPr>
        <p:spPr/>
        <p:txBody>
          <a:bodyPr/>
          <a:lstStyle/>
          <a:p>
            <a:fld id="{4DBA8D4B-DF2D-4522-9FDE-0E71188FDD12}" type="slidenum">
              <a:rPr lang="en-IN" smtClean="0"/>
              <a:t>36</a:t>
            </a:fld>
            <a:endParaRPr lang="en-IN"/>
          </a:p>
        </p:txBody>
      </p:sp>
      <p:pic>
        <p:nvPicPr>
          <p:cNvPr id="6" name="Picture 5">
            <a:extLst>
              <a:ext uri="{FF2B5EF4-FFF2-40B4-BE49-F238E27FC236}">
                <a16:creationId xmlns:a16="http://schemas.microsoft.com/office/drawing/2014/main" id="{F4E1CF3F-D379-531E-C231-BD470AEAD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9115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590-1CE8-FE4E-EF9B-E261ADADE2E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Theories of Motivation</a:t>
            </a:r>
          </a:p>
        </p:txBody>
      </p:sp>
      <p:sp>
        <p:nvSpPr>
          <p:cNvPr id="6" name="Content Placeholder 5">
            <a:extLst>
              <a:ext uri="{FF2B5EF4-FFF2-40B4-BE49-F238E27FC236}">
                <a16:creationId xmlns:a16="http://schemas.microsoft.com/office/drawing/2014/main" id="{02FECB32-86AA-7631-ACFD-174D3223B56B}"/>
              </a:ext>
            </a:extLst>
          </p:cNvPr>
          <p:cNvSpPr>
            <a:spLocks noGrp="1"/>
          </p:cNvSpPr>
          <p:nvPr>
            <p:ph sz="half" idx="1"/>
          </p:nvPr>
        </p:nvSpPr>
        <p:spPr/>
        <p:txBody>
          <a:bodyPr/>
          <a:lstStyle/>
          <a:p>
            <a:endParaRPr lang="en-IN"/>
          </a:p>
        </p:txBody>
      </p:sp>
      <p:sp>
        <p:nvSpPr>
          <p:cNvPr id="5" name="Slide Number Placeholder 4">
            <a:extLst>
              <a:ext uri="{FF2B5EF4-FFF2-40B4-BE49-F238E27FC236}">
                <a16:creationId xmlns:a16="http://schemas.microsoft.com/office/drawing/2014/main" id="{930977BB-A15D-A866-16AA-C3DE72020D5C}"/>
              </a:ext>
            </a:extLst>
          </p:cNvPr>
          <p:cNvSpPr>
            <a:spLocks noGrp="1"/>
          </p:cNvSpPr>
          <p:nvPr>
            <p:ph type="sldNum" sz="quarter" idx="12"/>
          </p:nvPr>
        </p:nvSpPr>
        <p:spPr/>
        <p:txBody>
          <a:bodyPr/>
          <a:lstStyle/>
          <a:p>
            <a:fld id="{4DBA8D4B-DF2D-4522-9FDE-0E71188FDD12}" type="slidenum">
              <a:rPr lang="en-IN" smtClean="0"/>
              <a:t>37</a:t>
            </a:fld>
            <a:endParaRPr lang="en-IN"/>
          </a:p>
        </p:txBody>
      </p:sp>
      <p:pic>
        <p:nvPicPr>
          <p:cNvPr id="28674" name="Picture 2" descr="Motivation Theories_final">
            <a:extLst>
              <a:ext uri="{FF2B5EF4-FFF2-40B4-BE49-F238E27FC236}">
                <a16:creationId xmlns:a16="http://schemas.microsoft.com/office/drawing/2014/main" id="{6C9AA27B-44F2-687A-C2D2-5EEE57784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45733"/>
            <a:ext cx="4937760" cy="40233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1170852-A670-7BA8-91ED-9B87D3B47C28}"/>
              </a:ext>
            </a:extLst>
          </p:cNvPr>
          <p:cNvSpPr>
            <a:spLocks noGrp="1" noChangeArrowheads="1"/>
          </p:cNvSpPr>
          <p:nvPr>
            <p:ph sz="half" idx="2"/>
          </p:nvPr>
        </p:nvSpPr>
        <p:spPr bwMode="auto">
          <a:xfrm>
            <a:off x="6227347" y="1845733"/>
            <a:ext cx="552787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Maslow’s Hierarchy of Needs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Employees are motivated by needs in order: physiological → safety → social → esteem → self-actualization.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Google provides salaries (basic needs), job security, team culture, recognition, and opportunities for personal growth.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Herzberg’s Two-Factor Theory</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Hygiene factors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(salary, job security) prevent dissatisfaction.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Motivators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(achievement, recognition, growth) drive true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Infosys ensures good pay (hygiene) + career growth programs (motivators).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McGregor’s Theory X and Theory Y</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Theory 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Employees dislike work and need strict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Theory 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Employees are self-motivated and seek responsibility.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Startups like Zomato apply Theory Y by giving employees freedom and ownership.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Vroom’s Expectancy Theory</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Motivation = Expectancy × Instrumentality × Valence.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Employees work harder if they believe effort → performance → reward.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Sales teams motivated by performance-based incentives.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A11C6B3-8DC1-4613-9934-61DBAB8FF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4077426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537F-3563-C7E7-FF82-26C32ADCCC28}"/>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Maslow’s Need Hierarchy Theory:</a:t>
            </a:r>
          </a:p>
        </p:txBody>
      </p:sp>
      <p:pic>
        <p:nvPicPr>
          <p:cNvPr id="9" name="Content Placeholder 8">
            <a:extLst>
              <a:ext uri="{FF2B5EF4-FFF2-40B4-BE49-F238E27FC236}">
                <a16:creationId xmlns:a16="http://schemas.microsoft.com/office/drawing/2014/main" id="{7669BE41-E761-3AE2-DC68-BE1F29C0E3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5097" y="1845735"/>
            <a:ext cx="5062194" cy="4291114"/>
          </a:xfrm>
        </p:spPr>
      </p:pic>
      <p:sp>
        <p:nvSpPr>
          <p:cNvPr id="4" name="Content Placeholder 3">
            <a:extLst>
              <a:ext uri="{FF2B5EF4-FFF2-40B4-BE49-F238E27FC236}">
                <a16:creationId xmlns:a16="http://schemas.microsoft.com/office/drawing/2014/main" id="{734FB659-15C2-8B51-8A47-7C093AB6CAA3}"/>
              </a:ext>
            </a:extLst>
          </p:cNvPr>
          <p:cNvSpPr>
            <a:spLocks noGrp="1"/>
          </p:cNvSpPr>
          <p:nvPr>
            <p:ph sz="half" idx="2"/>
          </p:nvPr>
        </p:nvSpPr>
        <p:spPr>
          <a:xfrm>
            <a:off x="5505254" y="1845734"/>
            <a:ext cx="6315958" cy="4291113"/>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This is the most well-known theory of motivation of Abraham Maslow, a clinical psychologist. A basic assumption of this model is that as we satisfy one type of need, other needs then occupy our attention. Once we satisfy our need for food, air and shelter, then we can move on to safety needs, love needs and so on.</a:t>
            </a:r>
          </a:p>
          <a:p>
            <a:r>
              <a:rPr lang="en-US" b="1" dirty="0">
                <a:latin typeface="Times New Roman" panose="02020603050405020304" pitchFamily="18" charset="0"/>
                <a:cs typeface="Times New Roman" panose="02020603050405020304" pitchFamily="18" charset="0"/>
              </a:rPr>
              <a:t>Physiological Needs (Basic Survival Needs)</a:t>
            </a:r>
            <a:r>
              <a:rPr lang="en-US" dirty="0"/>
              <a:t> These refer to physical or biological needs meant for survival and maintenance of life. </a:t>
            </a:r>
            <a:r>
              <a:rPr lang="en-US" dirty="0">
                <a:latin typeface="Times New Roman" panose="02020603050405020304" pitchFamily="18" charset="0"/>
                <a:cs typeface="Times New Roman" panose="02020603050405020304" pitchFamily="18" charset="0"/>
              </a:rPr>
              <a:t>Examples: Food, water, shelter, air, sleep, clothing.</a:t>
            </a:r>
          </a:p>
          <a:p>
            <a:r>
              <a:rPr lang="en-US" dirty="0">
                <a:latin typeface="Times New Roman" panose="02020603050405020304" pitchFamily="18" charset="0"/>
                <a:cs typeface="Times New Roman" panose="02020603050405020304" pitchFamily="18" charset="0"/>
              </a:rPr>
              <a:t>Without meeting these, a person cannot focus on higher needs.</a:t>
            </a:r>
          </a:p>
          <a:p>
            <a:r>
              <a:rPr lang="en-US" b="1" dirty="0">
                <a:latin typeface="Times New Roman" panose="02020603050405020304" pitchFamily="18" charset="0"/>
                <a:cs typeface="Times New Roman" panose="02020603050405020304" pitchFamily="18" charset="0"/>
              </a:rPr>
              <a:t>Safety Needs (Security &amp; Protection) </a:t>
            </a:r>
            <a:r>
              <a:rPr lang="en-US" dirty="0">
                <a:latin typeface="Times New Roman" panose="02020603050405020304" pitchFamily="18" charset="0"/>
                <a:cs typeface="Times New Roman" panose="02020603050405020304" pitchFamily="18" charset="0"/>
              </a:rPr>
              <a:t>Once survival needs are met, people want safety and security in life.</a:t>
            </a:r>
          </a:p>
          <a:p>
            <a:r>
              <a:rPr lang="en-US" dirty="0">
                <a:latin typeface="Times New Roman" panose="02020603050405020304" pitchFamily="18" charset="0"/>
                <a:cs typeface="Times New Roman" panose="02020603050405020304" pitchFamily="18" charset="0"/>
              </a:rPr>
              <a:t>Examples: Job security, financial stability, health care, protection from accidents or harm, safe home</a:t>
            </a:r>
          </a:p>
          <a:p>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321045A-DE56-C83E-15DC-5B79D289BE9B}"/>
              </a:ext>
            </a:extLst>
          </p:cNvPr>
          <p:cNvSpPr>
            <a:spLocks noGrp="1"/>
          </p:cNvSpPr>
          <p:nvPr>
            <p:ph type="sldNum" sz="quarter" idx="12"/>
          </p:nvPr>
        </p:nvSpPr>
        <p:spPr/>
        <p:txBody>
          <a:bodyPr/>
          <a:lstStyle/>
          <a:p>
            <a:fld id="{4DBA8D4B-DF2D-4522-9FDE-0E71188FDD12}" type="slidenum">
              <a:rPr lang="en-IN" smtClean="0"/>
              <a:t>38</a:t>
            </a:fld>
            <a:endParaRPr lang="en-IN"/>
          </a:p>
        </p:txBody>
      </p:sp>
      <p:pic>
        <p:nvPicPr>
          <p:cNvPr id="12" name="Picture 11">
            <a:extLst>
              <a:ext uri="{FF2B5EF4-FFF2-40B4-BE49-F238E27FC236}">
                <a16:creationId xmlns:a16="http://schemas.microsoft.com/office/drawing/2014/main" id="{2108CB35-3929-F3AC-3750-616DF16CD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389555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28BDF8-58AA-6A49-F664-69E582F71D5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Maslow’s Need Hierarchy Theory:</a:t>
            </a:r>
            <a:endParaRPr lang="en-IN" dirty="0"/>
          </a:p>
        </p:txBody>
      </p:sp>
      <p:sp>
        <p:nvSpPr>
          <p:cNvPr id="6" name="Slide Number Placeholder 5">
            <a:extLst>
              <a:ext uri="{FF2B5EF4-FFF2-40B4-BE49-F238E27FC236}">
                <a16:creationId xmlns:a16="http://schemas.microsoft.com/office/drawing/2014/main" id="{31542CE1-D80C-82C0-9473-609C2D3F1398}"/>
              </a:ext>
            </a:extLst>
          </p:cNvPr>
          <p:cNvSpPr>
            <a:spLocks noGrp="1"/>
          </p:cNvSpPr>
          <p:nvPr>
            <p:ph type="sldNum" sz="quarter" idx="12"/>
          </p:nvPr>
        </p:nvSpPr>
        <p:spPr/>
        <p:txBody>
          <a:bodyPr/>
          <a:lstStyle/>
          <a:p>
            <a:fld id="{4DBA8D4B-DF2D-4522-9FDE-0E71188FDD12}" type="slidenum">
              <a:rPr lang="en-IN" smtClean="0"/>
              <a:t>39</a:t>
            </a:fld>
            <a:endParaRPr lang="en-IN"/>
          </a:p>
        </p:txBody>
      </p:sp>
      <p:sp>
        <p:nvSpPr>
          <p:cNvPr id="12" name="Rectangle 1">
            <a:extLst>
              <a:ext uri="{FF2B5EF4-FFF2-40B4-BE49-F238E27FC236}">
                <a16:creationId xmlns:a16="http://schemas.microsoft.com/office/drawing/2014/main" id="{B692CEA2-7314-C73A-1C03-386246EEA169}"/>
              </a:ext>
            </a:extLst>
          </p:cNvPr>
          <p:cNvSpPr>
            <a:spLocks noGrp="1" noChangeArrowheads="1"/>
          </p:cNvSpPr>
          <p:nvPr>
            <p:ph idx="1"/>
          </p:nvPr>
        </p:nvSpPr>
        <p:spPr bwMode="auto">
          <a:xfrm>
            <a:off x="1097280" y="1841477"/>
            <a:ext cx="1037514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Love and Belongingness Needs (Social Needs)</a:t>
            </a:r>
            <a:r>
              <a:rPr lang="en-US" sz="1600" dirty="0">
                <a:latin typeface="Times New Roman" panose="02020603050405020304" pitchFamily="18" charset="0"/>
                <a:cs typeface="Times New Roman" panose="02020603050405020304" pitchFamily="18" charset="0"/>
              </a:rPr>
              <a:t> After the first two needs are satisfied, social needs become important in the need hierarchy. Since man is a social being , he has a need to belong and to be accepted by various groups. It includes need for acceptance, need for belonging, need for love, affection, friendship etc. As a manager, you can account for the social needs of your employees by making sure each of your employees know one another, encouraging cooperative teamwork, being an accessible and kind supervisor and promoting a good work-life balance.</a:t>
            </a:r>
          </a:p>
          <a:p>
            <a:pPr marL="0" lvl="0" indent="0" algn="just" eaLnBrk="0" fontAlgn="base"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Esteem Needs (Respect &amp; Recognition)</a:t>
            </a:r>
            <a:r>
              <a:rPr lang="en-US" altLang="en-US" sz="1600" dirty="0">
                <a:solidFill>
                  <a:schemeClr val="tx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these needs are concerned with self-respect, self-confidence, a feeling of personal worth, feeling of being unique, and recognition. As a manager, you can account for the esteem needs of your employees by offering praise and recognition when the employee does well, and offering promotions and additional responsibility to reflect your belief that they are a valued employee.</a:t>
            </a:r>
            <a:r>
              <a:rPr lang="en-US" sz="1600" dirty="0">
                <a:solidFill>
                  <a:schemeClr val="tx1"/>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Examples: Confidence, achievements, status, respect, appreciation, recognition at work or society.</a:t>
            </a:r>
          </a:p>
          <a:p>
            <a:pPr marL="0" lvl="0" indent="0" algn="just" eaLnBrk="0" fontAlgn="base" hangingPunct="0">
              <a:lnSpc>
                <a:spcPct val="100000"/>
              </a:lnSpc>
              <a:spcBef>
                <a:spcPct val="0"/>
              </a:spcBef>
              <a:spcAft>
                <a:spcPct val="0"/>
              </a:spcAft>
              <a:buClrTx/>
              <a:buSzTx/>
              <a:buNone/>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Self-Actualization (Growth &amp; Fulfillment Needs) </a:t>
            </a:r>
            <a:r>
              <a:rPr lang="en-US" sz="1600" dirty="0">
                <a:latin typeface="Times New Roman" panose="02020603050405020304" pitchFamily="18" charset="0"/>
                <a:cs typeface="Times New Roman" panose="02020603050405020304" pitchFamily="18" charset="0"/>
              </a:rPr>
              <a:t>Self-</a:t>
            </a:r>
            <a:r>
              <a:rPr lang="en-US" sz="1600" dirty="0" err="1">
                <a:latin typeface="Times New Roman" panose="02020603050405020304" pitchFamily="18" charset="0"/>
                <a:cs typeface="Times New Roman" panose="02020603050405020304" pitchFamily="18" charset="0"/>
              </a:rPr>
              <a:t>actualisation</a:t>
            </a:r>
            <a:r>
              <a:rPr lang="en-US" sz="1600" dirty="0">
                <a:latin typeface="Times New Roman" panose="02020603050405020304" pitchFamily="18" charset="0"/>
                <a:cs typeface="Times New Roman" panose="02020603050405020304" pitchFamily="18" charset="0"/>
              </a:rPr>
              <a:t> is the need to maximize one’s potential whatever it may be. These needs arise only after the four categories of need are fulfilled. These needs are more like mission, lifetime aspiration</a:t>
            </a:r>
            <a:r>
              <a:rPr lang="en-US" sz="1600" dirty="0">
                <a:solidFill>
                  <a:schemeClr val="tx1"/>
                </a:solidFill>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Examples: Creativity, pursuing passions, personal growth, problem-solving, becoming the best version of oneself.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75D6ADA-8462-2B8E-187D-FA0A44DEF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7131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3339-0B3D-AF2B-0536-87C382385325}"/>
              </a:ext>
            </a:extLst>
          </p:cNvPr>
          <p:cNvSpPr>
            <a:spLocks noGrp="1"/>
          </p:cNvSpPr>
          <p:nvPr>
            <p:ph type="title"/>
          </p:nvPr>
        </p:nvSpPr>
        <p:spPr/>
        <p:txBody>
          <a:bodyPr/>
          <a:lstStyle/>
          <a:p>
            <a:pPr algn="ctr"/>
            <a:r>
              <a:rPr lang="en-IN" sz="4000" b="1" dirty="0">
                <a:latin typeface="Times New Roman" panose="02020603050405020304" pitchFamily="18" charset="0"/>
                <a:cs typeface="Times New Roman" panose="02020603050405020304" pitchFamily="18" charset="0"/>
              </a:rPr>
              <a:t>WHAT IS MANAGEMENT?</a:t>
            </a:r>
            <a:br>
              <a:rPr lang="en-IN"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6E10B4F-B68F-F12D-B369-E44E357AFB58}"/>
              </a:ext>
            </a:extLst>
          </p:cNvPr>
          <p:cNvSpPr>
            <a:spLocks noGrp="1"/>
          </p:cNvSpPr>
          <p:nvPr>
            <p:ph idx="1"/>
          </p:nvPr>
        </p:nvSpPr>
        <p:spPr>
          <a:xfrm>
            <a:off x="1097280" y="1845734"/>
            <a:ext cx="10252592" cy="4023360"/>
          </a:xfrm>
        </p:spPr>
        <p:txBody>
          <a:bodyPr>
            <a:normAutofit/>
          </a:bodyPr>
          <a:lstStyle/>
          <a:p>
            <a:pPr algn="just"/>
            <a:r>
              <a:rPr lang="en-US" dirty="0">
                <a:latin typeface="Times New Roman" panose="02020603050405020304" pitchFamily="18" charset="0"/>
                <a:cs typeface="Times New Roman" panose="02020603050405020304" pitchFamily="18" charset="0"/>
              </a:rPr>
              <a:t>According to </a:t>
            </a:r>
            <a:r>
              <a:rPr lang="en-US" b="1" dirty="0">
                <a:latin typeface="Times New Roman" panose="02020603050405020304" pitchFamily="18" charset="0"/>
                <a:cs typeface="Times New Roman" panose="02020603050405020304" pitchFamily="18" charset="0"/>
              </a:rPr>
              <a:t>Frederick Winslow Taylor (1856-1915)</a:t>
            </a:r>
            <a:r>
              <a:rPr lang="en-US" dirty="0">
                <a:latin typeface="Times New Roman" panose="02020603050405020304" pitchFamily="18" charset="0"/>
                <a:cs typeface="Times New Roman" panose="02020603050405020304" pitchFamily="18" charset="0"/>
              </a:rPr>
              <a:t>, “management is the art of knowing what you want to do and then seeing that you do it in the best and the cheapest way</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Definition of management according to </a:t>
            </a:r>
            <a:r>
              <a:rPr lang="en-US" b="1" dirty="0">
                <a:latin typeface="Times New Roman" panose="02020603050405020304" pitchFamily="18" charset="0"/>
                <a:cs typeface="Times New Roman" panose="02020603050405020304" pitchFamily="18" charset="0"/>
              </a:rPr>
              <a:t>Harold Koontz </a:t>
            </a:r>
            <a:r>
              <a:rPr lang="en-US" dirty="0">
                <a:latin typeface="Times New Roman" panose="02020603050405020304" pitchFamily="18" charset="0"/>
                <a:cs typeface="Times New Roman" panose="02020603050405020304" pitchFamily="18" charset="0"/>
              </a:rPr>
              <a:t>(1909-1984), “management is the art of getting things done through others and with formally </a:t>
            </a:r>
            <a:r>
              <a:rPr lang="en-US" dirty="0" err="1">
                <a:latin typeface="Times New Roman" panose="02020603050405020304" pitchFamily="18" charset="0"/>
                <a:cs typeface="Times New Roman" panose="02020603050405020304" pitchFamily="18" charset="0"/>
              </a:rPr>
              <a:t>organised</a:t>
            </a:r>
            <a:r>
              <a:rPr lang="en-US" dirty="0">
                <a:latin typeface="Times New Roman" panose="02020603050405020304" pitchFamily="18" charset="0"/>
                <a:cs typeface="Times New Roman" panose="02020603050405020304" pitchFamily="18" charset="0"/>
              </a:rPr>
              <a:t> groups.</a:t>
            </a:r>
          </a:p>
          <a:p>
            <a:pPr algn="just"/>
            <a:r>
              <a:rPr lang="en-US" b="1" dirty="0">
                <a:latin typeface="Times New Roman" panose="02020603050405020304" pitchFamily="18" charset="0"/>
                <a:cs typeface="Times New Roman" panose="02020603050405020304" pitchFamily="18" charset="0"/>
              </a:rPr>
              <a:t>Peter Ferdinand Drucker</a:t>
            </a:r>
            <a:r>
              <a:rPr lang="en-US" dirty="0">
                <a:latin typeface="Times New Roman" panose="02020603050405020304" pitchFamily="18" charset="0"/>
                <a:cs typeface="Times New Roman" panose="02020603050405020304" pitchFamily="18" charset="0"/>
              </a:rPr>
              <a:t> (1909-2005) “Management may be defined as the process by means of which the purpose and objectives of a particular human group are determined, clarified, and effectuated.</a:t>
            </a:r>
          </a:p>
          <a:p>
            <a:pPr algn="just"/>
            <a:r>
              <a:rPr lang="en-US" dirty="0">
                <a:latin typeface="Times New Roman" panose="02020603050405020304" pitchFamily="18" charset="0"/>
                <a:cs typeface="Times New Roman" panose="02020603050405020304" pitchFamily="18" charset="0"/>
              </a:rPr>
              <a:t>One popular definition of management by </a:t>
            </a:r>
            <a:r>
              <a:rPr lang="en-US" b="1" dirty="0">
                <a:latin typeface="Times New Roman" panose="02020603050405020304" pitchFamily="18" charset="0"/>
                <a:cs typeface="Times New Roman" panose="02020603050405020304" pitchFamily="18" charset="0"/>
              </a:rPr>
              <a:t>Mary Parker Follett (1868-1933). </a:t>
            </a:r>
            <a:r>
              <a:rPr lang="en-US" dirty="0">
                <a:latin typeface="Times New Roman" panose="02020603050405020304" pitchFamily="18" charset="0"/>
                <a:cs typeface="Times New Roman" panose="02020603050405020304" pitchFamily="18" charset="0"/>
              </a:rPr>
              <a:t>“Management is the art of getting things done through people.”</a:t>
            </a:r>
          </a:p>
          <a:p>
            <a:pPr marL="0" indent="0" algn="just">
              <a:buNone/>
            </a:pPr>
            <a:r>
              <a:rPr lang="en-US" b="1" dirty="0">
                <a:latin typeface="Times New Roman" panose="02020603050405020304" pitchFamily="18" charset="0"/>
                <a:cs typeface="Times New Roman" panose="02020603050405020304" pitchFamily="18" charset="0"/>
              </a:rPr>
              <a:t> Henri Fayol</a:t>
            </a:r>
            <a:r>
              <a:rPr lang="en-US" dirty="0">
                <a:latin typeface="Times New Roman" panose="02020603050405020304" pitchFamily="18" charset="0"/>
                <a:cs typeface="Times New Roman" panose="02020603050405020304" pitchFamily="18" charset="0"/>
              </a:rPr>
              <a:t> (1841-1925) – “Management is to forecast, to plan, to </a:t>
            </a:r>
            <a:r>
              <a:rPr lang="en-US" dirty="0" err="1">
                <a:latin typeface="Times New Roman" panose="02020603050405020304" pitchFamily="18" charset="0"/>
                <a:cs typeface="Times New Roman" panose="02020603050405020304" pitchFamily="18" charset="0"/>
              </a:rPr>
              <a:t>organise</a:t>
            </a:r>
            <a:r>
              <a:rPr lang="en-US" dirty="0">
                <a:latin typeface="Times New Roman" panose="02020603050405020304" pitchFamily="18" charset="0"/>
                <a:cs typeface="Times New Roman" panose="02020603050405020304" pitchFamily="18" charset="0"/>
              </a:rPr>
              <a:t>, to command, to coordinate and control activities of others.”</a:t>
            </a:r>
          </a:p>
          <a:p>
            <a:pPr algn="just"/>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B64B0BA-AFD5-140E-358C-560FCD99BD0F}"/>
              </a:ext>
            </a:extLst>
          </p:cNvPr>
          <p:cNvSpPr>
            <a:spLocks noGrp="1"/>
          </p:cNvSpPr>
          <p:nvPr>
            <p:ph type="sldNum" sz="quarter" idx="12"/>
          </p:nvPr>
        </p:nvSpPr>
        <p:spPr/>
        <p:txBody>
          <a:bodyPr/>
          <a:lstStyle/>
          <a:p>
            <a:fld id="{4DBA8D4B-DF2D-4522-9FDE-0E71188FDD12}" type="slidenum">
              <a:rPr lang="en-IN" smtClean="0"/>
              <a:t>4</a:t>
            </a:fld>
            <a:endParaRPr lang="en-IN"/>
          </a:p>
        </p:txBody>
      </p:sp>
      <p:pic>
        <p:nvPicPr>
          <p:cNvPr id="6" name="Picture 5">
            <a:extLst>
              <a:ext uri="{FF2B5EF4-FFF2-40B4-BE49-F238E27FC236}">
                <a16:creationId xmlns:a16="http://schemas.microsoft.com/office/drawing/2014/main" id="{9FD51557-EF83-E487-E950-B2F564D06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329559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07A2-80FE-0E54-2D23-AD8581A88753}"/>
              </a:ext>
            </a:extLst>
          </p:cNvPr>
          <p:cNvSpPr>
            <a:spLocks noGrp="1"/>
          </p:cNvSpPr>
          <p:nvPr>
            <p:ph type="title"/>
          </p:nvPr>
        </p:nvSpPr>
        <p:spPr>
          <a:xfrm>
            <a:off x="292231" y="286603"/>
            <a:ext cx="10863449" cy="1450757"/>
          </a:xfrm>
        </p:spPr>
        <p:txBody>
          <a:bodyPr/>
          <a:lstStyle/>
          <a:p>
            <a:r>
              <a:rPr lang="en-IN" b="1" dirty="0" err="1">
                <a:latin typeface="Times New Roman" panose="02020603050405020304" pitchFamily="18" charset="0"/>
                <a:cs typeface="Times New Roman" panose="02020603050405020304" pitchFamily="18" charset="0"/>
              </a:rPr>
              <a:t>Hezberg’s</a:t>
            </a:r>
            <a:r>
              <a:rPr lang="en-IN" b="1" dirty="0">
                <a:latin typeface="Times New Roman" panose="02020603050405020304" pitchFamily="18" charset="0"/>
                <a:cs typeface="Times New Roman" panose="02020603050405020304" pitchFamily="18" charset="0"/>
              </a:rPr>
              <a:t> Two-Factor Theory: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60995F-F4CF-2545-309F-762BF33DB13B}"/>
              </a:ext>
            </a:extLst>
          </p:cNvPr>
          <p:cNvSpPr>
            <a:spLocks noGrp="1"/>
          </p:cNvSpPr>
          <p:nvPr>
            <p:ph idx="1"/>
          </p:nvPr>
        </p:nvSpPr>
        <p:spPr>
          <a:xfrm>
            <a:off x="292231" y="1845734"/>
            <a:ext cx="11500701" cy="4023360"/>
          </a:xfrm>
        </p:spPr>
        <p:txBody>
          <a:bodyPr>
            <a:noAutofit/>
          </a:bodyPr>
          <a:lstStyle/>
          <a:p>
            <a:pPr algn="just"/>
            <a:r>
              <a:rPr lang="en-US" sz="1800" dirty="0">
                <a:latin typeface="Times New Roman" panose="02020603050405020304" pitchFamily="18" charset="0"/>
                <a:cs typeface="Times New Roman" panose="02020603050405020304" pitchFamily="18" charset="0"/>
              </a:rPr>
              <a:t>Frederick Herzberg proposed a two-factor theory or the motivator- hygiene theory in 1959. According to Herzberg, there are some job factors that result in satisfaction while there are other job factors that prevent dissatisfaction.</a:t>
            </a:r>
          </a:p>
          <a:p>
            <a:pPr algn="just"/>
            <a:r>
              <a:rPr lang="en-US" sz="1800" b="1" i="1" dirty="0">
                <a:latin typeface="Times New Roman" panose="02020603050405020304" pitchFamily="18" charset="0"/>
                <a:cs typeface="Times New Roman" panose="02020603050405020304" pitchFamily="18" charset="0"/>
              </a:rPr>
              <a:t>Herzberg classified these job factors into two categories-</a:t>
            </a:r>
            <a:endParaRPr lang="en-US" sz="1800" dirty="0">
              <a:latin typeface="Times New Roman" panose="02020603050405020304" pitchFamily="18" charset="0"/>
              <a:cs typeface="Times New Roman" panose="02020603050405020304" pitchFamily="18" charset="0"/>
            </a:endParaRPr>
          </a:p>
          <a:p>
            <a:pPr algn="just"/>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Hygiene Factors:</a:t>
            </a:r>
            <a:r>
              <a:rPr lang="en-US" sz="1800" dirty="0">
                <a:latin typeface="Times New Roman" panose="02020603050405020304" pitchFamily="18" charset="0"/>
                <a:cs typeface="Times New Roman" panose="02020603050405020304" pitchFamily="18" charset="0"/>
              </a:rPr>
              <a:t> Herzberg used the term ‘hygiene’ to describe factors which are related to the conditions under which job is performed such as </a:t>
            </a:r>
            <a:r>
              <a:rPr lang="en-US" sz="1800" dirty="0">
                <a:highlight>
                  <a:srgbClr val="FFFF00"/>
                </a:highlight>
                <a:latin typeface="Times New Roman" panose="02020603050405020304" pitchFamily="18" charset="0"/>
                <a:cs typeface="Times New Roman" panose="02020603050405020304" pitchFamily="18" charset="0"/>
              </a:rPr>
              <a:t>compensation, job security, organizational politics, working conditions, quality of leadership, and relationships between supervisors, subordinates, and peers</a:t>
            </a:r>
            <a:r>
              <a:rPr lang="en-US" sz="1800" dirty="0">
                <a:latin typeface="Times New Roman" panose="02020603050405020304" pitchFamily="18" charset="0"/>
                <a:cs typeface="Times New Roman" panose="02020603050405020304" pitchFamily="18" charset="0"/>
              </a:rPr>
              <a:t>. These factors are extrinsic to work. Hygiene factors are also called as dissatisfiers or maintenance factors as they are required to avoid dissatisfaction. Since any increase in these factors will not affect employee’s level of satisfaction, these are of no use for motivating them.</a:t>
            </a:r>
          </a:p>
          <a:p>
            <a:pPr algn="just"/>
            <a:r>
              <a:rPr lang="en-US" sz="1800" b="1" dirty="0">
                <a:latin typeface="Times New Roman" panose="02020603050405020304" pitchFamily="18" charset="0"/>
                <a:cs typeface="Times New Roman" panose="02020603050405020304" pitchFamily="18" charset="0"/>
              </a:rPr>
              <a:t>ii. Motivational Factors:</a:t>
            </a:r>
            <a:r>
              <a:rPr lang="en-US" sz="1800" dirty="0">
                <a:latin typeface="Times New Roman" panose="02020603050405020304" pitchFamily="18" charset="0"/>
                <a:cs typeface="Times New Roman" panose="02020603050405020304" pitchFamily="18" charset="0"/>
              </a:rPr>
              <a:t> According to Herzberg, the hygiene factors cannot be regarded as motivators. The motivational factors yield positive satisfaction. These factors are inherent to work. These factors motivate the employees for a superior performance. These factors are called satisfiers. These are: </a:t>
            </a:r>
            <a:r>
              <a:rPr lang="en-US" sz="1800" dirty="0">
                <a:highlight>
                  <a:srgbClr val="FFFF00"/>
                </a:highlight>
                <a:latin typeface="Times New Roman" panose="02020603050405020304" pitchFamily="18" charset="0"/>
                <a:cs typeface="Times New Roman" panose="02020603050405020304" pitchFamily="18" charset="0"/>
              </a:rPr>
              <a:t>achievement, recognition, advancement, works itself, possibility of growth and responsibility</a:t>
            </a:r>
            <a:r>
              <a:rPr lang="en-US" sz="1800" dirty="0">
                <a:latin typeface="Times New Roman" panose="02020603050405020304" pitchFamily="18" charset="0"/>
                <a:cs typeface="Times New Roman" panose="02020603050405020304" pitchFamily="18" charset="0"/>
              </a:rPr>
              <a:t>. Most of these factors are related with job contents. Any increase in these factors will satisfy the employees; however any decrease will not affect their level of satisfaction.</a:t>
            </a:r>
          </a:p>
          <a:p>
            <a:pPr algn="just"/>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89930CA-AE29-48AE-9A1C-ECBE9B8AD0FA}"/>
              </a:ext>
            </a:extLst>
          </p:cNvPr>
          <p:cNvSpPr>
            <a:spLocks noGrp="1"/>
          </p:cNvSpPr>
          <p:nvPr>
            <p:ph type="sldNum" sz="quarter" idx="12"/>
          </p:nvPr>
        </p:nvSpPr>
        <p:spPr/>
        <p:txBody>
          <a:bodyPr/>
          <a:lstStyle/>
          <a:p>
            <a:fld id="{4DBA8D4B-DF2D-4522-9FDE-0E71188FDD12}" type="slidenum">
              <a:rPr lang="en-IN" smtClean="0"/>
              <a:t>40</a:t>
            </a:fld>
            <a:endParaRPr lang="en-IN"/>
          </a:p>
        </p:txBody>
      </p:sp>
      <p:pic>
        <p:nvPicPr>
          <p:cNvPr id="6" name="Picture 5">
            <a:extLst>
              <a:ext uri="{FF2B5EF4-FFF2-40B4-BE49-F238E27FC236}">
                <a16:creationId xmlns:a16="http://schemas.microsoft.com/office/drawing/2014/main" id="{77A44541-5B2D-DF7A-6B13-CDE8467A6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86830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B3C6-E62D-E582-D0EF-8412F64964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8628B8-6A8E-C47A-9ACC-C756CCF03492}"/>
              </a:ext>
            </a:extLst>
          </p:cNvPr>
          <p:cNvSpPr>
            <a:spLocks noGrp="1"/>
          </p:cNvSpPr>
          <p:nvPr>
            <p:ph idx="1"/>
          </p:nvPr>
        </p:nvSpPr>
        <p:spPr/>
        <p:txBody>
          <a:bodyPr/>
          <a:lstStyle/>
          <a:p>
            <a:endParaRPr lang="en-IN"/>
          </a:p>
        </p:txBody>
      </p:sp>
      <p:sp>
        <p:nvSpPr>
          <p:cNvPr id="5" name="Slide Number Placeholder 4">
            <a:extLst>
              <a:ext uri="{FF2B5EF4-FFF2-40B4-BE49-F238E27FC236}">
                <a16:creationId xmlns:a16="http://schemas.microsoft.com/office/drawing/2014/main" id="{14580367-38D1-A08E-F7FC-9E86D68379D0}"/>
              </a:ext>
            </a:extLst>
          </p:cNvPr>
          <p:cNvSpPr>
            <a:spLocks noGrp="1"/>
          </p:cNvSpPr>
          <p:nvPr>
            <p:ph type="sldNum" sz="quarter" idx="12"/>
          </p:nvPr>
        </p:nvSpPr>
        <p:spPr/>
        <p:txBody>
          <a:bodyPr/>
          <a:lstStyle/>
          <a:p>
            <a:fld id="{4DBA8D4B-DF2D-4522-9FDE-0E71188FDD12}" type="slidenum">
              <a:rPr lang="en-IN" smtClean="0"/>
              <a:t>41</a:t>
            </a:fld>
            <a:endParaRPr lang="en-IN"/>
          </a:p>
        </p:txBody>
      </p:sp>
      <p:pic>
        <p:nvPicPr>
          <p:cNvPr id="33794" name="Picture 2">
            <a:extLst>
              <a:ext uri="{FF2B5EF4-FFF2-40B4-BE49-F238E27FC236}">
                <a16:creationId xmlns:a16="http://schemas.microsoft.com/office/drawing/2014/main" id="{B3E1C7CE-F3A9-942B-487D-052A78756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99" y="169682"/>
            <a:ext cx="11415860" cy="615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40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EDF0-66B0-544B-34EC-E8EC9FC05ED8}"/>
              </a:ext>
            </a:extLst>
          </p:cNvPr>
          <p:cNvSpPr>
            <a:spLocks noGrp="1"/>
          </p:cNvSpPr>
          <p:nvPr>
            <p:ph type="title"/>
          </p:nvPr>
        </p:nvSpPr>
        <p:spPr>
          <a:xfrm>
            <a:off x="226243" y="286603"/>
            <a:ext cx="10929437" cy="1450757"/>
          </a:xfrm>
        </p:spPr>
        <p:txBody>
          <a:bodyPr/>
          <a:lstStyle/>
          <a:p>
            <a:r>
              <a:rPr lang="en-IN" b="1" dirty="0">
                <a:latin typeface="Times New Roman" panose="02020603050405020304" pitchFamily="18" charset="0"/>
                <a:cs typeface="Times New Roman" panose="02020603050405020304" pitchFamily="18" charset="0"/>
              </a:rPr>
              <a:t>McClelland’s Theory of Needs:</a:t>
            </a:r>
            <a:r>
              <a:rPr lang="en-IN" u="sng"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AD5BB7-1334-CFBF-5508-F881A42CE89E}"/>
              </a:ext>
            </a:extLst>
          </p:cNvPr>
          <p:cNvSpPr>
            <a:spLocks noGrp="1"/>
          </p:cNvSpPr>
          <p:nvPr>
            <p:ph idx="1"/>
          </p:nvPr>
        </p:nvSpPr>
        <p:spPr>
          <a:xfrm>
            <a:off x="226243" y="1845734"/>
            <a:ext cx="11604396" cy="4023360"/>
          </a:xfrm>
        </p:spPr>
        <p:txBody>
          <a:bodyPr>
            <a:noAutofit/>
          </a:bodyPr>
          <a:lstStyle/>
          <a:p>
            <a:pPr algn="just"/>
            <a:r>
              <a:rPr lang="en-US" sz="1800" dirty="0">
                <a:latin typeface="Times New Roman" panose="02020603050405020304" pitchFamily="18" charset="0"/>
                <a:cs typeface="Times New Roman" panose="02020603050405020304" pitchFamily="18" charset="0"/>
              </a:rPr>
              <a:t>This theory was developed by David </a:t>
            </a:r>
            <a:r>
              <a:rPr lang="en-US" sz="1800" dirty="0" err="1">
                <a:latin typeface="Times New Roman" panose="02020603050405020304" pitchFamily="18" charset="0"/>
                <a:cs typeface="Times New Roman" panose="02020603050405020304" pitchFamily="18" charset="0"/>
              </a:rPr>
              <a:t>McClleland</a:t>
            </a:r>
            <a:r>
              <a:rPr lang="en-US" sz="1800" dirty="0">
                <a:latin typeface="Times New Roman" panose="02020603050405020304" pitchFamily="18" charset="0"/>
                <a:cs typeface="Times New Roman" panose="02020603050405020304" pitchFamily="18" charset="0"/>
              </a:rPr>
              <a:t> and his associates. The theory focuses on three needs, defined as follows:</a:t>
            </a:r>
          </a:p>
          <a:p>
            <a:pPr algn="just"/>
            <a:r>
              <a:rPr lang="en-US" sz="1800" b="1" dirty="0">
                <a:latin typeface="Times New Roman" panose="02020603050405020304" pitchFamily="18" charset="0"/>
                <a:cs typeface="Times New Roman" panose="02020603050405020304" pitchFamily="18" charset="0"/>
              </a:rPr>
              <a:t>Need for achievement (</a:t>
            </a:r>
            <a:r>
              <a:rPr lang="en-US" sz="1800" b="1" dirty="0" err="1">
                <a:latin typeface="Times New Roman" panose="02020603050405020304" pitchFamily="18" charset="0"/>
                <a:cs typeface="Times New Roman" panose="02020603050405020304" pitchFamily="18" charset="0"/>
              </a:rPr>
              <a:t>nAch</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it is the drive to excel, to achieve in relation to a set of standards, to strive to succeed. </a:t>
            </a:r>
          </a:p>
          <a:p>
            <a:pPr algn="just"/>
            <a:r>
              <a:rPr lang="en-US" sz="1800" b="1" dirty="0" err="1">
                <a:latin typeface="Times New Roman" panose="02020603050405020304" pitchFamily="18" charset="0"/>
                <a:cs typeface="Times New Roman" panose="02020603050405020304" pitchFamily="18" charset="0"/>
              </a:rPr>
              <a:t>McClleland</a:t>
            </a:r>
            <a:r>
              <a:rPr lang="en-US" sz="1800" b="1" dirty="0">
                <a:latin typeface="Times New Roman" panose="02020603050405020304" pitchFamily="18" charset="0"/>
                <a:cs typeface="Times New Roman" panose="02020603050405020304" pitchFamily="18" charset="0"/>
              </a:rPr>
              <a:t> has identified four basic features of high achievers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Always ready to take risks.</a:t>
            </a:r>
          </a:p>
          <a:p>
            <a:pPr algn="just"/>
            <a:r>
              <a:rPr lang="en-US" sz="1800" dirty="0">
                <a:latin typeface="Times New Roman" panose="02020603050405020304" pitchFamily="18" charset="0"/>
                <a:cs typeface="Times New Roman" panose="02020603050405020304" pitchFamily="18" charset="0"/>
              </a:rPr>
              <a:t>ii. provide immediate feedback</a:t>
            </a:r>
          </a:p>
          <a:p>
            <a:pPr algn="just"/>
            <a:r>
              <a:rPr lang="en-US" sz="1800" dirty="0">
                <a:latin typeface="Times New Roman" panose="02020603050405020304" pitchFamily="18" charset="0"/>
                <a:cs typeface="Times New Roman" panose="02020603050405020304" pitchFamily="18" charset="0"/>
              </a:rPr>
              <a:t>iii. accomplish the task easily on time.</a:t>
            </a:r>
          </a:p>
          <a:p>
            <a:pPr algn="just"/>
            <a:r>
              <a:rPr lang="en-US" sz="1800" dirty="0">
                <a:latin typeface="Times New Roman" panose="02020603050405020304" pitchFamily="18" charset="0"/>
                <a:cs typeface="Times New Roman" panose="02020603050405020304" pitchFamily="18" charset="0"/>
              </a:rPr>
              <a:t>iv. Preoccupied the task till its completion.</a:t>
            </a:r>
          </a:p>
          <a:p>
            <a:pPr algn="just"/>
            <a:r>
              <a:rPr lang="en-US" sz="1800" b="1" dirty="0">
                <a:latin typeface="Times New Roman" panose="02020603050405020304" pitchFamily="18" charset="0"/>
                <a:cs typeface="Times New Roman" panose="02020603050405020304" pitchFamily="18" charset="0"/>
              </a:rPr>
              <a:t>Need for Power (</a:t>
            </a:r>
            <a:r>
              <a:rPr lang="en-US" sz="1800" b="1" dirty="0" err="1">
                <a:latin typeface="Times New Roman" panose="02020603050405020304" pitchFamily="18" charset="0"/>
                <a:cs typeface="Times New Roman" panose="02020603050405020304" pitchFamily="18" charset="0"/>
              </a:rPr>
              <a:t>nPow</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it is the need to manipulate others or the drive for superiority over others. People with high power need have a great concern for exercising influence and control.</a:t>
            </a:r>
          </a:p>
          <a:p>
            <a:pPr algn="just"/>
            <a:r>
              <a:rPr lang="en-US" sz="1800" b="1" dirty="0">
                <a:latin typeface="Times New Roman" panose="02020603050405020304" pitchFamily="18" charset="0"/>
                <a:cs typeface="Times New Roman" panose="02020603050405020304" pitchFamily="18" charset="0"/>
              </a:rPr>
              <a:t>Need for Affiliation (</a:t>
            </a:r>
            <a:r>
              <a:rPr lang="en-US" sz="1800" b="1" dirty="0" err="1">
                <a:latin typeface="Times New Roman" panose="02020603050405020304" pitchFamily="18" charset="0"/>
                <a:cs typeface="Times New Roman" panose="02020603050405020304" pitchFamily="18" charset="0"/>
              </a:rPr>
              <a:t>nAff</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It is a need for open and sociable interpersonal relationships. In other words, it is a desire for relationship based on co-operation and mutual understanding. Such individuals are effective performers in a team. These people want to be liked by others. They prefer having friends rather than experts as work partners, and they avoid conflict whenever possible.</a:t>
            </a:r>
          </a:p>
          <a:p>
            <a:pPr algn="just"/>
            <a:endParaRPr lang="en-IN" sz="18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5883685-9901-D9DC-FEBB-D86889A16823}"/>
              </a:ext>
            </a:extLst>
          </p:cNvPr>
          <p:cNvSpPr>
            <a:spLocks noGrp="1"/>
          </p:cNvSpPr>
          <p:nvPr>
            <p:ph type="sldNum" sz="quarter" idx="12"/>
          </p:nvPr>
        </p:nvSpPr>
        <p:spPr/>
        <p:txBody>
          <a:bodyPr/>
          <a:lstStyle/>
          <a:p>
            <a:fld id="{4DBA8D4B-DF2D-4522-9FDE-0E71188FDD12}" type="slidenum">
              <a:rPr lang="en-IN" smtClean="0"/>
              <a:t>42</a:t>
            </a:fld>
            <a:endParaRPr lang="en-IN"/>
          </a:p>
        </p:txBody>
      </p:sp>
      <p:pic>
        <p:nvPicPr>
          <p:cNvPr id="6" name="Picture 5">
            <a:extLst>
              <a:ext uri="{FF2B5EF4-FFF2-40B4-BE49-F238E27FC236}">
                <a16:creationId xmlns:a16="http://schemas.microsoft.com/office/drawing/2014/main" id="{E2D6A8DD-C3C3-5EB6-50A6-388DE2205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86441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6097-7681-BAD1-0649-69A5F461DE6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Alderfer’s ERG Theory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9B1838-B0DF-567F-D6EE-4C332ADA1D86}"/>
              </a:ext>
            </a:extLst>
          </p:cNvPr>
          <p:cNvSpPr>
            <a:spLocks noGrp="1"/>
          </p:cNvSpPr>
          <p:nvPr>
            <p:ph sz="half" idx="1"/>
          </p:nvPr>
        </p:nvSpPr>
        <p:spPr>
          <a:xfrm>
            <a:off x="395926" y="1845734"/>
            <a:ext cx="5578155" cy="4023359"/>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Clayton Paul Alderfer, an American psychologist further expanded Maslow’s hierarchy of needs by categorizing the hierarchy into his ERG theory (Existence, Relatedness and Growth). Alderfer has categorized the various needs into three categories:</a:t>
            </a:r>
          </a:p>
          <a:p>
            <a:pPr algn="just"/>
            <a:r>
              <a:rPr lang="en-US" b="1" dirty="0">
                <a:latin typeface="Times New Roman" panose="02020603050405020304" pitchFamily="18" charset="0"/>
                <a:cs typeface="Times New Roman" panose="02020603050405020304" pitchFamily="18" charset="0"/>
              </a:rPr>
              <a:t>Existence Needs:</a:t>
            </a:r>
            <a:r>
              <a:rPr lang="en-US" dirty="0">
                <a:latin typeface="Times New Roman" panose="02020603050405020304" pitchFamily="18" charset="0"/>
                <a:cs typeface="Times New Roman" panose="02020603050405020304" pitchFamily="18" charset="0"/>
              </a:rPr>
              <a:t> it consists of physiological and safety needs such as hunger ,thirst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(Maslow’s first two levels)</a:t>
            </a:r>
          </a:p>
          <a:p>
            <a:pPr algn="just"/>
            <a:r>
              <a:rPr lang="en-US" b="1" dirty="0">
                <a:latin typeface="Times New Roman" panose="02020603050405020304" pitchFamily="18" charset="0"/>
                <a:cs typeface="Times New Roman" panose="02020603050405020304" pitchFamily="18" charset="0"/>
              </a:rPr>
              <a:t>Relatedness Needs:</a:t>
            </a:r>
            <a:r>
              <a:rPr lang="en-US" dirty="0">
                <a:latin typeface="Times New Roman" panose="02020603050405020304" pitchFamily="18" charset="0"/>
                <a:cs typeface="Times New Roman" panose="02020603050405020304" pitchFamily="18" charset="0"/>
              </a:rPr>
              <a:t> it consists of social and external esteem needs that involve relationship with other people. (Maslow’s third and fourth level).’</a:t>
            </a:r>
          </a:p>
          <a:p>
            <a:pPr algn="just"/>
            <a:r>
              <a:rPr lang="en-US" b="1" dirty="0">
                <a:latin typeface="Times New Roman" panose="02020603050405020304" pitchFamily="18" charset="0"/>
                <a:cs typeface="Times New Roman" panose="02020603050405020304" pitchFamily="18" charset="0"/>
              </a:rPr>
              <a:t>Growth Needs:</a:t>
            </a:r>
            <a:r>
              <a:rPr lang="en-US" dirty="0">
                <a:latin typeface="Times New Roman" panose="02020603050405020304" pitchFamily="18" charset="0"/>
                <a:cs typeface="Times New Roman" panose="02020603050405020304" pitchFamily="18" charset="0"/>
              </a:rPr>
              <a:t> it consists of self-actualization and internal esteem needs like feeling of being unique, feeling of personal growth etc. (Maslow’s fourth and fifth level)</a:t>
            </a:r>
          </a:p>
          <a:p>
            <a:pPr algn="just"/>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DF25395-232A-B985-BBB7-B90748DD8905}"/>
              </a:ext>
            </a:extLst>
          </p:cNvPr>
          <p:cNvSpPr>
            <a:spLocks noGrp="1"/>
          </p:cNvSpPr>
          <p:nvPr>
            <p:ph type="sldNum" sz="quarter" idx="12"/>
          </p:nvPr>
        </p:nvSpPr>
        <p:spPr/>
        <p:txBody>
          <a:bodyPr/>
          <a:lstStyle/>
          <a:p>
            <a:fld id="{4DBA8D4B-DF2D-4522-9FDE-0E71188FDD12}" type="slidenum">
              <a:rPr lang="en-IN" smtClean="0"/>
              <a:t>43</a:t>
            </a:fld>
            <a:endParaRPr lang="en-IN"/>
          </a:p>
        </p:txBody>
      </p:sp>
      <p:pic>
        <p:nvPicPr>
          <p:cNvPr id="6" name="Picture 5">
            <a:extLst>
              <a:ext uri="{FF2B5EF4-FFF2-40B4-BE49-F238E27FC236}">
                <a16:creationId xmlns:a16="http://schemas.microsoft.com/office/drawing/2014/main" id="{7935A50A-F7FD-2D0F-0FF7-B22A01018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pic>
        <p:nvPicPr>
          <p:cNvPr id="11" name="Content Placeholder 10">
            <a:extLst>
              <a:ext uri="{FF2B5EF4-FFF2-40B4-BE49-F238E27FC236}">
                <a16:creationId xmlns:a16="http://schemas.microsoft.com/office/drawing/2014/main" id="{3B1AA44B-EAD7-1B55-31D0-8B61321257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543376" y="1845734"/>
            <a:ext cx="5252698" cy="415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293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31B9-671B-10BA-326A-B940D3419DAB}"/>
              </a:ext>
            </a:extLst>
          </p:cNvPr>
          <p:cNvSpPr>
            <a:spLocks noGrp="1"/>
          </p:cNvSpPr>
          <p:nvPr>
            <p:ph type="title"/>
          </p:nvPr>
        </p:nvSpPr>
        <p:spPr>
          <a:xfrm>
            <a:off x="235670" y="286603"/>
            <a:ext cx="10920010" cy="1450757"/>
          </a:xfrm>
        </p:spPr>
        <p:txBody>
          <a:bodyPr/>
          <a:lstStyle/>
          <a:p>
            <a:r>
              <a:rPr lang="en-US" dirty="0">
                <a:latin typeface="Times New Roman" panose="02020603050405020304" pitchFamily="18" charset="0"/>
                <a:cs typeface="Times New Roman" panose="02020603050405020304" pitchFamily="18" charset="0"/>
              </a:rPr>
              <a:t>Vroom Expectancy Theory: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1257B1-E9D5-6146-666A-9B2E07971EE4}"/>
              </a:ext>
            </a:extLst>
          </p:cNvPr>
          <p:cNvSpPr>
            <a:spLocks noGrp="1"/>
          </p:cNvSpPr>
          <p:nvPr>
            <p:ph sz="half" idx="1"/>
          </p:nvPr>
        </p:nvSpPr>
        <p:spPr>
          <a:xfrm>
            <a:off x="235669" y="1845734"/>
            <a:ext cx="11632677" cy="2782827"/>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This theory was first proposed by </a:t>
            </a:r>
            <a:r>
              <a:rPr lang="en-US" dirty="0">
                <a:highlight>
                  <a:srgbClr val="FFFF00"/>
                </a:highlight>
                <a:latin typeface="Times New Roman" panose="02020603050405020304" pitchFamily="18" charset="0"/>
                <a:cs typeface="Times New Roman" panose="02020603050405020304" pitchFamily="18" charset="0"/>
              </a:rPr>
              <a:t>Victor Vroom of the Yale School of Management in 1964</a:t>
            </a:r>
            <a:r>
              <a:rPr lang="en-US" dirty="0">
                <a:latin typeface="Times New Roman" panose="02020603050405020304" pitchFamily="18" charset="0"/>
                <a:cs typeface="Times New Roman" panose="02020603050405020304" pitchFamily="18" charset="0"/>
              </a:rPr>
              <a:t>. Expectancy theory says that employees will be motivated to exert a high level of effort when they believe:</a:t>
            </a:r>
          </a:p>
          <a:p>
            <a:r>
              <a:rPr lang="en-US" dirty="0">
                <a:latin typeface="Times New Roman" panose="02020603050405020304" pitchFamily="18" charset="0"/>
                <a:cs typeface="Times New Roman" panose="02020603050405020304" pitchFamily="18" charset="0"/>
              </a:rPr>
              <a:t>That effort will lead to a good performance appraisal.</a:t>
            </a:r>
          </a:p>
          <a:p>
            <a:r>
              <a:rPr lang="en-US" dirty="0">
                <a:latin typeface="Times New Roman" panose="02020603050405020304" pitchFamily="18" charset="0"/>
                <a:cs typeface="Times New Roman" panose="02020603050405020304" pitchFamily="18" charset="0"/>
              </a:rPr>
              <a:t>That a good appraisal will lead to </a:t>
            </a:r>
            <a:r>
              <a:rPr lang="en-US" dirty="0" err="1">
                <a:latin typeface="Times New Roman" panose="02020603050405020304" pitchFamily="18" charset="0"/>
                <a:cs typeface="Times New Roman" panose="02020603050405020304" pitchFamily="18" charset="0"/>
              </a:rPr>
              <a:t>organisational</a:t>
            </a:r>
            <a:r>
              <a:rPr lang="en-US" dirty="0">
                <a:latin typeface="Times New Roman" panose="02020603050405020304" pitchFamily="18" charset="0"/>
                <a:cs typeface="Times New Roman" panose="02020603050405020304" pitchFamily="18" charset="0"/>
              </a:rPr>
              <a:t> rewards, such as bonus, a salary increase, or a promotion; and</a:t>
            </a:r>
          </a:p>
          <a:p>
            <a:r>
              <a:rPr lang="en-US" dirty="0">
                <a:latin typeface="Times New Roman" panose="02020603050405020304" pitchFamily="18" charset="0"/>
                <a:cs typeface="Times New Roman" panose="02020603050405020304" pitchFamily="18" charset="0"/>
              </a:rPr>
              <a:t>That the rewards will satisfy the employees’ personal goals.</a:t>
            </a:r>
          </a:p>
          <a:p>
            <a:r>
              <a:rPr lang="en-US" b="1" dirty="0">
                <a:latin typeface="Times New Roman" panose="02020603050405020304" pitchFamily="18" charset="0"/>
                <a:cs typeface="Times New Roman" panose="02020603050405020304" pitchFamily="18" charset="0"/>
              </a:rPr>
              <a:t>Expectancy theory </a:t>
            </a:r>
            <a:r>
              <a:rPr lang="en-US" dirty="0">
                <a:latin typeface="Times New Roman" panose="02020603050405020304" pitchFamily="18" charset="0"/>
                <a:cs typeface="Times New Roman" panose="02020603050405020304" pitchFamily="18" charset="0"/>
              </a:rPr>
              <a:t>must focus on three things i.e. </a:t>
            </a:r>
            <a:r>
              <a:rPr lang="en-US" dirty="0">
                <a:highlight>
                  <a:srgbClr val="FFFF00"/>
                </a:highlight>
                <a:latin typeface="Times New Roman" panose="02020603050405020304" pitchFamily="18" charset="0"/>
                <a:cs typeface="Times New Roman" panose="02020603050405020304" pitchFamily="18" charset="0"/>
              </a:rPr>
              <a:t>Efforts (E)</a:t>
            </a:r>
            <a:r>
              <a:rPr lang="en-US" dirty="0">
                <a:latin typeface="Times New Roman" panose="02020603050405020304" pitchFamily="18" charset="0"/>
                <a:cs typeface="Times New Roman" panose="02020603050405020304" pitchFamily="18" charset="0"/>
              </a:rPr>
              <a:t>, </a:t>
            </a:r>
            <a:r>
              <a:rPr lang="en-US" dirty="0">
                <a:highlight>
                  <a:srgbClr val="FFFF00"/>
                </a:highlight>
                <a:latin typeface="Times New Roman" panose="02020603050405020304" pitchFamily="18" charset="0"/>
                <a:cs typeface="Times New Roman" panose="02020603050405020304" pitchFamily="18" charset="0"/>
              </a:rPr>
              <a:t>Performance (P)</a:t>
            </a:r>
            <a:r>
              <a:rPr lang="en-US" dirty="0">
                <a:latin typeface="Times New Roman" panose="02020603050405020304" pitchFamily="18" charset="0"/>
                <a:cs typeface="Times New Roman" panose="02020603050405020304" pitchFamily="18" charset="0"/>
              </a:rPr>
              <a:t> and </a:t>
            </a:r>
            <a:r>
              <a:rPr lang="en-US" dirty="0">
                <a:highlight>
                  <a:srgbClr val="FFFF00"/>
                </a:highlight>
                <a:latin typeface="Times New Roman" panose="02020603050405020304" pitchFamily="18" charset="0"/>
                <a:cs typeface="Times New Roman" panose="02020603050405020304" pitchFamily="18" charset="0"/>
              </a:rPr>
              <a:t>Outcomes (O)</a:t>
            </a:r>
            <a:r>
              <a:rPr lang="en-US" dirty="0">
                <a:latin typeface="Times New Roman" panose="02020603050405020304" pitchFamily="18" charset="0"/>
                <a:cs typeface="Times New Roman" panose="02020603050405020304" pitchFamily="18" charset="0"/>
              </a:rPr>
              <a:t>. In order to be motivated to act or perform their job, employees must perceive that their efforts (E) are likely to lead to good performance (P). In other words, effort has to be instrumental to good performance. Second, people must expect that their performance is clearly linked to certain outcomes (O). And finally, they have to value (V) the outcome they obtain when they perform. If all these paths and linkages are clear, the person will be motivated.</a:t>
            </a:r>
          </a:p>
          <a:p>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3FD29E5-DDB0-EE68-1410-565CE6A77598}"/>
              </a:ext>
            </a:extLst>
          </p:cNvPr>
          <p:cNvSpPr>
            <a:spLocks noGrp="1"/>
          </p:cNvSpPr>
          <p:nvPr>
            <p:ph type="sldNum" sz="quarter" idx="12"/>
          </p:nvPr>
        </p:nvSpPr>
        <p:spPr/>
        <p:txBody>
          <a:bodyPr/>
          <a:lstStyle/>
          <a:p>
            <a:fld id="{4DBA8D4B-DF2D-4522-9FDE-0E71188FDD12}" type="slidenum">
              <a:rPr lang="en-IN" smtClean="0"/>
              <a:t>44</a:t>
            </a:fld>
            <a:endParaRPr lang="en-IN"/>
          </a:p>
        </p:txBody>
      </p:sp>
      <p:pic>
        <p:nvPicPr>
          <p:cNvPr id="38916" name="Picture 4" descr="Vroom's (1964) Expectancy Theory (Adapted from:... | Download Scientific  Diagram">
            <a:extLst>
              <a:ext uri="{FF2B5EF4-FFF2-40B4-BE49-F238E27FC236}">
                <a16:creationId xmlns:a16="http://schemas.microsoft.com/office/drawing/2014/main" id="{AF55BE0D-9DC5-C157-D0F0-E6E2CE6A0B2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1596" y="4722829"/>
            <a:ext cx="11236751" cy="15459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A65934-A720-8B6A-4090-A9C6C9959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749611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067D-EC36-7827-9609-0AB42B09A839}"/>
              </a:ext>
            </a:extLst>
          </p:cNvPr>
          <p:cNvSpPr>
            <a:spLocks noGrp="1"/>
          </p:cNvSpPr>
          <p:nvPr>
            <p:ph type="title"/>
          </p:nvPr>
        </p:nvSpPr>
        <p:spPr>
          <a:xfrm>
            <a:off x="358219" y="286603"/>
            <a:ext cx="10797461" cy="1450757"/>
          </a:xfrm>
        </p:spPr>
        <p:txBody>
          <a:bodyPr/>
          <a:lstStyle/>
          <a:p>
            <a:r>
              <a:rPr lang="en-US" dirty="0">
                <a:latin typeface="Times New Roman" panose="02020603050405020304" pitchFamily="18" charset="0"/>
                <a:cs typeface="Times New Roman" panose="02020603050405020304" pitchFamily="18" charset="0"/>
              </a:rPr>
              <a:t>Adam's Equity Theory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F8BC3C-D7BC-6FDD-D44D-45438AA0A919}"/>
              </a:ext>
            </a:extLst>
          </p:cNvPr>
          <p:cNvSpPr>
            <a:spLocks noGrp="1"/>
          </p:cNvSpPr>
          <p:nvPr>
            <p:ph sz="half" idx="1"/>
          </p:nvPr>
        </p:nvSpPr>
        <p:spPr>
          <a:xfrm>
            <a:off x="358219" y="1845734"/>
            <a:ext cx="7654565" cy="4262835"/>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Theory says that </a:t>
            </a:r>
            <a:r>
              <a:rPr lang="en-US" b="1" dirty="0">
                <a:latin typeface="Times New Roman" panose="02020603050405020304" pitchFamily="18" charset="0"/>
                <a:cs typeface="Times New Roman" panose="02020603050405020304" pitchFamily="18" charset="0"/>
              </a:rPr>
              <a:t>individuals evaluate the inputs they contribute to a situation and compare them to the outcomes they receive in return</a:t>
            </a:r>
            <a:r>
              <a:rPr lang="en-US" dirty="0">
                <a:latin typeface="Times New Roman" panose="02020603050405020304" pitchFamily="18" charset="0"/>
                <a:cs typeface="Times New Roman" panose="02020603050405020304" pitchFamily="18" charset="0"/>
              </a:rPr>
              <a:t>. When individuals perceive a fair alignment between their </a:t>
            </a:r>
            <a:r>
              <a:rPr lang="en-US" b="1" dirty="0">
                <a:latin typeface="Times New Roman" panose="02020603050405020304" pitchFamily="18" charset="0"/>
                <a:cs typeface="Times New Roman" panose="02020603050405020304" pitchFamily="18" charset="0"/>
              </a:rPr>
              <a:t>inputs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outcomes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equity</a:t>
            </a:r>
            <a:r>
              <a:rPr lang="en-US" dirty="0">
                <a:latin typeface="Times New Roman" panose="02020603050405020304" pitchFamily="18" charset="0"/>
                <a:cs typeface="Times New Roman" panose="02020603050405020304" pitchFamily="18" charset="0"/>
              </a:rPr>
              <a:t> is </a:t>
            </a:r>
            <a:r>
              <a:rPr lang="en-US" dirty="0" err="1">
                <a:latin typeface="Times New Roman" panose="02020603050405020304" pitchFamily="18" charset="0"/>
                <a:cs typeface="Times New Roman" panose="02020603050405020304" pitchFamily="18" charset="0"/>
              </a:rPr>
              <a:t>achieved.This</a:t>
            </a:r>
            <a:r>
              <a:rPr lang="en-US" dirty="0">
                <a:latin typeface="Times New Roman" panose="02020603050405020304" pitchFamily="18" charset="0"/>
                <a:cs typeface="Times New Roman" panose="02020603050405020304" pitchFamily="18" charset="0"/>
              </a:rPr>
              <a:t> perception of equity generates positive emotions, fosters job satisfaction, and motivates individuals to sustain or increase their efforts.</a:t>
            </a:r>
          </a:p>
          <a:p>
            <a:pPr fontAlgn="base"/>
            <a:r>
              <a:rPr lang="en-US" dirty="0">
                <a:latin typeface="Times New Roman" panose="02020603050405020304" pitchFamily="18" charset="0"/>
                <a:cs typeface="Times New Roman" panose="02020603050405020304" pitchFamily="18" charset="0"/>
              </a:rPr>
              <a:t>However, when individuals perceive an inequity, two scenarios may arise:</a:t>
            </a:r>
          </a:p>
          <a:p>
            <a:pPr fontAlgn="base"/>
            <a:r>
              <a:rPr lang="en-US" b="1" dirty="0">
                <a:latin typeface="Times New Roman" panose="02020603050405020304" pitchFamily="18" charset="0"/>
                <a:cs typeface="Times New Roman" panose="02020603050405020304" pitchFamily="18" charset="0"/>
              </a:rPr>
              <a:t>Underpayment inequity:</a:t>
            </a:r>
            <a:r>
              <a:rPr lang="en-US" dirty="0">
                <a:latin typeface="Times New Roman" panose="02020603050405020304" pitchFamily="18" charset="0"/>
                <a:cs typeface="Times New Roman" panose="02020603050405020304" pitchFamily="18" charset="0"/>
              </a:rPr>
              <a:t> This occurs when individuals feel that their inputs outweigh their outcomes in comparison to others in similar roles. They experience a sense of being under-compensated or undervalued, leading to dissatisfaction and reduced motivation.</a:t>
            </a:r>
          </a:p>
          <a:p>
            <a:pPr fontAlgn="base"/>
            <a:r>
              <a:rPr lang="en-US" b="1" dirty="0">
                <a:latin typeface="Times New Roman" panose="02020603050405020304" pitchFamily="18" charset="0"/>
                <a:cs typeface="Times New Roman" panose="02020603050405020304" pitchFamily="18" charset="0"/>
              </a:rPr>
              <a:t>Overpayment inequity:</a:t>
            </a:r>
            <a:r>
              <a:rPr lang="en-US" dirty="0">
                <a:latin typeface="Times New Roman" panose="02020603050405020304" pitchFamily="18" charset="0"/>
                <a:cs typeface="Times New Roman" panose="02020603050405020304" pitchFamily="18" charset="0"/>
              </a:rPr>
              <a:t> Conversely, individuals may feel that their outcomes exceed their inputs relative to others. While this may initially appear </a:t>
            </a:r>
            <a:r>
              <a:rPr lang="en-US" dirty="0" err="1">
                <a:latin typeface="Times New Roman" panose="02020603050405020304" pitchFamily="18" charset="0"/>
                <a:cs typeface="Times New Roman" panose="02020603050405020304" pitchFamily="18" charset="0"/>
              </a:rPr>
              <a:t>favourable</a:t>
            </a:r>
            <a:r>
              <a:rPr lang="en-US" dirty="0">
                <a:latin typeface="Times New Roman" panose="02020603050405020304" pitchFamily="18" charset="0"/>
                <a:cs typeface="Times New Roman" panose="02020603050405020304" pitchFamily="18" charset="0"/>
              </a:rPr>
              <a:t>, it can evoke feelings of guilt, discomfort.</a:t>
            </a:r>
          </a:p>
          <a:p>
            <a:pPr fontAlgn="base"/>
            <a:r>
              <a:rPr lang="en-US" dirty="0">
                <a:latin typeface="Times New Roman" panose="02020603050405020304" pitchFamily="18" charset="0"/>
                <a:cs typeface="Times New Roman" panose="02020603050405020304" pitchFamily="18" charset="0"/>
              </a:rPr>
              <a:t>To restore equity, individuals may engage in various </a:t>
            </a:r>
            <a:r>
              <a:rPr lang="en-US" dirty="0" err="1">
                <a:latin typeface="Times New Roman" panose="02020603050405020304" pitchFamily="18" charset="0"/>
                <a:cs typeface="Times New Roman" panose="02020603050405020304" pitchFamily="18" charset="0"/>
              </a:rPr>
              <a:t>behaviours</a:t>
            </a:r>
            <a:r>
              <a:rPr lang="en-US" dirty="0">
                <a:latin typeface="Times New Roman" panose="02020603050405020304" pitchFamily="18" charset="0"/>
                <a:cs typeface="Times New Roman" panose="02020603050405020304" pitchFamily="18" charset="0"/>
              </a:rPr>
              <a:t>. Organizations can benefit from embracing Adam's Equity Theory by fostering fairness in their reward systems, performance evaluations, and decision-making processes. Organizations can cultivate higher levels of </a:t>
            </a:r>
            <a:r>
              <a:rPr lang="en-US" u="sng" dirty="0">
                <a:latin typeface="Times New Roman" panose="02020603050405020304" pitchFamily="18" charset="0"/>
                <a:cs typeface="Times New Roman" panose="02020603050405020304" pitchFamily="18" charset="0"/>
                <a:hlinkClick r:id="rId2"/>
              </a:rPr>
              <a:t>job satisfaction</a:t>
            </a:r>
            <a:r>
              <a:rPr lang="en-US" dirty="0">
                <a:latin typeface="Times New Roman" panose="02020603050405020304" pitchFamily="18" charset="0"/>
                <a:cs typeface="Times New Roman" panose="02020603050405020304" pitchFamily="18" charset="0"/>
              </a:rPr>
              <a:t>, motivation, and overall well-being by promoting a sense of equity among employees.</a:t>
            </a:r>
          </a:p>
          <a:p>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698049F-9F75-7DC3-6E04-61ADFB6F6657}"/>
              </a:ext>
            </a:extLst>
          </p:cNvPr>
          <p:cNvPicPr>
            <a:picLocks noGrp="1" noChangeAspect="1"/>
          </p:cNvPicPr>
          <p:nvPr>
            <p:ph sz="half" idx="2"/>
          </p:nvPr>
        </p:nvPicPr>
        <p:blipFill>
          <a:blip r:embed="rId3"/>
          <a:stretch>
            <a:fillRect/>
          </a:stretch>
        </p:blipFill>
        <p:spPr>
          <a:xfrm>
            <a:off x="8172450" y="1845734"/>
            <a:ext cx="3752457" cy="4083726"/>
          </a:xfrm>
          <a:prstGeom prst="rect">
            <a:avLst/>
          </a:prstGeom>
        </p:spPr>
      </p:pic>
      <p:sp>
        <p:nvSpPr>
          <p:cNvPr id="6" name="Slide Number Placeholder 5">
            <a:extLst>
              <a:ext uri="{FF2B5EF4-FFF2-40B4-BE49-F238E27FC236}">
                <a16:creationId xmlns:a16="http://schemas.microsoft.com/office/drawing/2014/main" id="{578FF054-C4FE-8E48-ABBC-DE73C7DC07A3}"/>
              </a:ext>
            </a:extLst>
          </p:cNvPr>
          <p:cNvSpPr>
            <a:spLocks noGrp="1"/>
          </p:cNvSpPr>
          <p:nvPr>
            <p:ph type="sldNum" sz="quarter" idx="12"/>
          </p:nvPr>
        </p:nvSpPr>
        <p:spPr/>
        <p:txBody>
          <a:bodyPr/>
          <a:lstStyle/>
          <a:p>
            <a:fld id="{4DBA8D4B-DF2D-4522-9FDE-0E71188FDD12}" type="slidenum">
              <a:rPr lang="en-IN" smtClean="0"/>
              <a:t>45</a:t>
            </a:fld>
            <a:endParaRPr lang="en-IN"/>
          </a:p>
        </p:txBody>
      </p:sp>
      <p:pic>
        <p:nvPicPr>
          <p:cNvPr id="8" name="Picture 7">
            <a:extLst>
              <a:ext uri="{FF2B5EF4-FFF2-40B4-BE49-F238E27FC236}">
                <a16:creationId xmlns:a16="http://schemas.microsoft.com/office/drawing/2014/main" id="{E9AA080A-EA05-CAE4-7B44-816AF6063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2363793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3706-AE56-9FFD-2D3C-BF178AE896C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Reinforcement theory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1FF45C-BEB9-6BF7-7ACF-3EA935446432}"/>
              </a:ext>
            </a:extLst>
          </p:cNvPr>
          <p:cNvSpPr>
            <a:spLocks noGrp="1"/>
          </p:cNvSpPr>
          <p:nvPr>
            <p:ph idx="1"/>
          </p:nvPr>
        </p:nvSpPr>
        <p:spPr>
          <a:xfrm>
            <a:off x="1097280" y="1845734"/>
            <a:ext cx="3437013" cy="4023360"/>
          </a:xfrm>
        </p:spPr>
        <p:txBody>
          <a:bodyPr/>
          <a:lstStyle/>
          <a:p>
            <a:r>
              <a:rPr lang="en-US" dirty="0">
                <a:latin typeface="Times New Roman" panose="02020603050405020304" pitchFamily="18" charset="0"/>
                <a:cs typeface="Times New Roman" panose="02020603050405020304" pitchFamily="18" charset="0"/>
              </a:rPr>
              <a:t>Reinforcement theory of motivation was proposed by </a:t>
            </a:r>
            <a:r>
              <a:rPr lang="en-US" b="1" dirty="0">
                <a:latin typeface="Times New Roman" panose="02020603050405020304" pitchFamily="18" charset="0"/>
                <a:cs typeface="Times New Roman" panose="02020603050405020304" pitchFamily="18" charset="0"/>
              </a:rPr>
              <a:t>BF Skinner</a:t>
            </a:r>
            <a:r>
              <a:rPr lang="en-US" dirty="0">
                <a:latin typeface="Times New Roman" panose="02020603050405020304" pitchFamily="18" charset="0"/>
                <a:cs typeface="Times New Roman" panose="02020603050405020304" pitchFamily="18" charset="0"/>
              </a:rPr>
              <a:t> and his associates. </a:t>
            </a:r>
          </a:p>
          <a:p>
            <a:r>
              <a:rPr lang="en-US" dirty="0">
                <a:latin typeface="Times New Roman" panose="02020603050405020304" pitchFamily="18" charset="0"/>
                <a:cs typeface="Times New Roman" panose="02020603050405020304" pitchFamily="18" charset="0"/>
              </a:rPr>
              <a:t>It states that individual’s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is a function of its consequences. </a:t>
            </a:r>
          </a:p>
          <a:p>
            <a:r>
              <a:rPr lang="en-US" dirty="0">
                <a:latin typeface="Times New Roman" panose="02020603050405020304" pitchFamily="18" charset="0"/>
                <a:cs typeface="Times New Roman" panose="02020603050405020304" pitchFamily="18" charset="0"/>
              </a:rPr>
              <a:t>It is based on “law of effect”,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individual’s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with positive consequences tends to be repeated, but individual’s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with negative consequences tends not to be repeated.</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8F1455-D4DD-54AE-BEFE-19B279763BAB}"/>
              </a:ext>
            </a:extLst>
          </p:cNvPr>
          <p:cNvSpPr>
            <a:spLocks noGrp="1"/>
          </p:cNvSpPr>
          <p:nvPr>
            <p:ph type="sldNum" sz="quarter" idx="12"/>
          </p:nvPr>
        </p:nvSpPr>
        <p:spPr/>
        <p:txBody>
          <a:bodyPr/>
          <a:lstStyle/>
          <a:p>
            <a:fld id="{4DBA8D4B-DF2D-4522-9FDE-0E71188FDD12}" type="slidenum">
              <a:rPr lang="en-IN" smtClean="0"/>
              <a:t>46</a:t>
            </a:fld>
            <a:endParaRPr lang="en-IN"/>
          </a:p>
        </p:txBody>
      </p:sp>
      <p:pic>
        <p:nvPicPr>
          <p:cNvPr id="39940" name="Picture 4">
            <a:extLst>
              <a:ext uri="{FF2B5EF4-FFF2-40B4-BE49-F238E27FC236}">
                <a16:creationId xmlns:a16="http://schemas.microsoft.com/office/drawing/2014/main" id="{1AF05531-4233-DB87-00D3-EECC0A39B8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10" t="17284" r="5997" b="15034"/>
          <a:stretch>
            <a:fillRect/>
          </a:stretch>
        </p:blipFill>
        <p:spPr bwMode="auto">
          <a:xfrm>
            <a:off x="4864231" y="1845734"/>
            <a:ext cx="6834433" cy="4328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C1E741-2093-5D3C-6213-6767B9007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990110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CAB8-7471-7DC9-E614-4A8B4B3FE7F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Techniques Of Motivation</a:t>
            </a:r>
          </a:p>
        </p:txBody>
      </p:sp>
      <p:sp>
        <p:nvSpPr>
          <p:cNvPr id="3" name="Content Placeholder 2">
            <a:extLst>
              <a:ext uri="{FF2B5EF4-FFF2-40B4-BE49-F238E27FC236}">
                <a16:creationId xmlns:a16="http://schemas.microsoft.com/office/drawing/2014/main" id="{810CEE03-37A7-318C-A1F5-7F96BAEAAE99}"/>
              </a:ext>
            </a:extLst>
          </p:cNvPr>
          <p:cNvSpPr>
            <a:spLocks noGrp="1"/>
          </p:cNvSpPr>
          <p:nvPr>
            <p:ph idx="1"/>
          </p:nvPr>
        </p:nvSpPr>
        <p:spPr/>
        <p:txBody>
          <a:bodyPr>
            <a:normAutofit lnSpcReduction="10000"/>
          </a:bodyPr>
          <a:lstStyle/>
          <a:p>
            <a:r>
              <a:rPr lang="en-US" b="1" dirty="0">
                <a:latin typeface="Times New Roman" panose="02020603050405020304" pitchFamily="18" charset="0"/>
                <a:cs typeface="Times New Roman" panose="02020603050405020304" pitchFamily="18" charset="0"/>
              </a:rPr>
              <a:t>1.Financial incentives</a:t>
            </a:r>
            <a:r>
              <a:rPr lang="en-US" dirty="0">
                <a:latin typeface="Times New Roman" panose="02020603050405020304" pitchFamily="18" charset="0"/>
                <a:cs typeface="Times New Roman" panose="02020603050405020304" pitchFamily="18" charset="0"/>
              </a:rPr>
              <a:t>: First techniques of motivation are financial incentives as money is indicator of success. Therefore, it fulfills psychological safety and status need as people satisfy their needs by money. Wages, salary motivates employees to perform better. </a:t>
            </a:r>
          </a:p>
          <a:p>
            <a:r>
              <a:rPr lang="en-US" b="1" dirty="0">
                <a:latin typeface="Times New Roman" panose="02020603050405020304" pitchFamily="18" charset="0"/>
                <a:cs typeface="Times New Roman" panose="02020603050405020304" pitchFamily="18" charset="0"/>
              </a:rPr>
              <a:t>2. Job enlargement</a:t>
            </a:r>
            <a:r>
              <a:rPr lang="en-US" dirty="0">
                <a:latin typeface="Times New Roman" panose="02020603050405020304" pitchFamily="18" charset="0"/>
                <a:cs typeface="Times New Roman" panose="02020603050405020304" pitchFamily="18" charset="0"/>
              </a:rPr>
              <a:t>: Under this technique, task assigned to do job are increased by adding simile task. So the scope of job enlargement is high for the motivation of subordinates. It is also known as horizontally leading of job. </a:t>
            </a:r>
          </a:p>
          <a:p>
            <a:r>
              <a:rPr lang="en-US" b="1" dirty="0">
                <a:latin typeface="Times New Roman" panose="02020603050405020304" pitchFamily="18" charset="0"/>
                <a:cs typeface="Times New Roman" panose="02020603050405020304" pitchFamily="18" charset="0"/>
              </a:rPr>
              <a:t>3. Job enrichment</a:t>
            </a:r>
            <a:r>
              <a:rPr lang="en-US" dirty="0">
                <a:latin typeface="Times New Roman" panose="02020603050405020304" pitchFamily="18" charset="0"/>
                <a:cs typeface="Times New Roman" panose="02020603050405020304" pitchFamily="18" charset="0"/>
              </a:rPr>
              <a:t>: Under this technique jobs are made challenging and meaningful by increasing responsibility and growth opportunities. In such technique of motivation, planning and control responsibility are added to the job usually with less supervision and more self-evaluation. It is also called vertical leading. </a:t>
            </a:r>
          </a:p>
          <a:p>
            <a:r>
              <a:rPr lang="en-US" b="1" dirty="0">
                <a:latin typeface="Times New Roman" panose="02020603050405020304" pitchFamily="18" charset="0"/>
                <a:cs typeface="Times New Roman" panose="02020603050405020304" pitchFamily="18" charset="0"/>
              </a:rPr>
              <a:t>4. Job rotation</a:t>
            </a:r>
            <a:r>
              <a:rPr lang="en-US" dirty="0">
                <a:latin typeface="Times New Roman" panose="02020603050405020304" pitchFamily="18" charset="0"/>
                <a:cs typeface="Times New Roman" panose="02020603050405020304" pitchFamily="18" charset="0"/>
              </a:rPr>
              <a:t>: It refers to shifting an employee from one job to another. Such job rotation doesn’t mean hanging of their job but only the employees are rotated. By this it helps to develop the competency in several jobs which helps in development of employees. </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B6436CA-B499-AAFC-2A4D-23F62647B4CD}"/>
              </a:ext>
            </a:extLst>
          </p:cNvPr>
          <p:cNvSpPr>
            <a:spLocks noGrp="1"/>
          </p:cNvSpPr>
          <p:nvPr>
            <p:ph type="sldNum" sz="quarter" idx="12"/>
          </p:nvPr>
        </p:nvSpPr>
        <p:spPr/>
        <p:txBody>
          <a:bodyPr/>
          <a:lstStyle/>
          <a:p>
            <a:fld id="{4DBA8D4B-DF2D-4522-9FDE-0E71188FDD12}" type="slidenum">
              <a:rPr lang="en-IN" smtClean="0"/>
              <a:t>47</a:t>
            </a:fld>
            <a:endParaRPr lang="en-IN"/>
          </a:p>
        </p:txBody>
      </p:sp>
      <p:pic>
        <p:nvPicPr>
          <p:cNvPr id="6" name="Picture 5">
            <a:extLst>
              <a:ext uri="{FF2B5EF4-FFF2-40B4-BE49-F238E27FC236}">
                <a16:creationId xmlns:a16="http://schemas.microsoft.com/office/drawing/2014/main" id="{645CAC65-A010-3F0B-1747-70D317714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589320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4716-660D-AA2C-7B8D-760496A6B65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Techniques Of Motivation</a:t>
            </a:r>
            <a:endParaRPr lang="en-IN" dirty="0"/>
          </a:p>
        </p:txBody>
      </p:sp>
      <p:sp>
        <p:nvSpPr>
          <p:cNvPr id="3" name="Content Placeholder 2">
            <a:extLst>
              <a:ext uri="{FF2B5EF4-FFF2-40B4-BE49-F238E27FC236}">
                <a16:creationId xmlns:a16="http://schemas.microsoft.com/office/drawing/2014/main" id="{9C7971DB-7084-F076-C7F7-3E5312327756}"/>
              </a:ext>
            </a:extLst>
          </p:cNvPr>
          <p:cNvSpPr>
            <a:spLocks noGrp="1"/>
          </p:cNvSpPr>
          <p:nvPr>
            <p:ph idx="1"/>
          </p:nvPr>
        </p:nvSpPr>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5. Participation</a:t>
            </a:r>
            <a:r>
              <a:rPr lang="en-US" dirty="0">
                <a:latin typeface="Times New Roman" panose="02020603050405020304" pitchFamily="18" charset="0"/>
                <a:cs typeface="Times New Roman" panose="02020603050405020304" pitchFamily="18" charset="0"/>
              </a:rPr>
              <a:t>: Participation refers to involvement of employee in planning and decision-making .it helps the employees feel that they are an asset of the organization which helps in developing ideas to solve the problems. </a:t>
            </a:r>
          </a:p>
          <a:p>
            <a:r>
              <a:rPr lang="en-US" b="1" dirty="0">
                <a:latin typeface="Times New Roman" panose="02020603050405020304" pitchFamily="18" charset="0"/>
                <a:cs typeface="Times New Roman" panose="02020603050405020304" pitchFamily="18" charset="0"/>
              </a:rPr>
              <a:t>6. Delegation of authority</a:t>
            </a:r>
            <a:r>
              <a:rPr lang="en-US" dirty="0">
                <a:latin typeface="Times New Roman" panose="02020603050405020304" pitchFamily="18" charset="0"/>
                <a:cs typeface="Times New Roman" panose="02020603050405020304" pitchFamily="18" charset="0"/>
              </a:rPr>
              <a:t>: Delegation of authority is concerned with the granting of authority to the subordinates which helps in developing a feeling of dedication to work in an organization because it provides the employees high morale to perform any task. </a:t>
            </a:r>
          </a:p>
          <a:p>
            <a:r>
              <a:rPr lang="en-US" b="1" dirty="0">
                <a:latin typeface="Times New Roman" panose="02020603050405020304" pitchFamily="18" charset="0"/>
                <a:cs typeface="Times New Roman" panose="02020603050405020304" pitchFamily="18" charset="0"/>
              </a:rPr>
              <a:t>7. Quality of work life</a:t>
            </a:r>
            <a:r>
              <a:rPr lang="en-US" dirty="0">
                <a:latin typeface="Times New Roman" panose="02020603050405020304" pitchFamily="18" charset="0"/>
                <a:cs typeface="Times New Roman" panose="02020603050405020304" pitchFamily="18" charset="0"/>
              </a:rPr>
              <a:t>: It is the relationship between employees’ and the total working environment of organization. It integrates employee needs and well-being with improves productivity, higher job satisfaction and great employee involvement. It ensures higher level of satisfaction.</a:t>
            </a:r>
          </a:p>
          <a:p>
            <a:r>
              <a:rPr lang="en-US" b="1" dirty="0">
                <a:latin typeface="Times New Roman" panose="02020603050405020304" pitchFamily="18" charset="0"/>
                <a:cs typeface="Times New Roman" panose="02020603050405020304" pitchFamily="18" charset="0"/>
              </a:rPr>
              <a:t>8. Management by Objectives(MBO)</a:t>
            </a:r>
            <a:r>
              <a:rPr lang="en-US" dirty="0">
                <a:latin typeface="Times New Roman" panose="02020603050405020304" pitchFamily="18" charset="0"/>
                <a:cs typeface="Times New Roman" panose="02020603050405020304" pitchFamily="18" charset="0"/>
              </a:rPr>
              <a:t>: It is used as a motivation and technique for self-control of performance. By this technique supervisor and subordinates set individual and organizational goals. Each individual’s responsibilities are clearly defined which would help identify the skill sets one has to make the best use of the same to meet organizational mission and vision. This also helps the organization function effectively.</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D3684D8-C6E1-E31E-0B09-38E50C7A5C23}"/>
              </a:ext>
            </a:extLst>
          </p:cNvPr>
          <p:cNvSpPr>
            <a:spLocks noGrp="1"/>
          </p:cNvSpPr>
          <p:nvPr>
            <p:ph type="sldNum" sz="quarter" idx="12"/>
          </p:nvPr>
        </p:nvSpPr>
        <p:spPr/>
        <p:txBody>
          <a:bodyPr/>
          <a:lstStyle/>
          <a:p>
            <a:fld id="{4DBA8D4B-DF2D-4522-9FDE-0E71188FDD12}" type="slidenum">
              <a:rPr lang="en-IN" smtClean="0"/>
              <a:t>48</a:t>
            </a:fld>
            <a:endParaRPr lang="en-IN"/>
          </a:p>
        </p:txBody>
      </p:sp>
      <p:pic>
        <p:nvPicPr>
          <p:cNvPr id="6" name="Picture 5">
            <a:extLst>
              <a:ext uri="{FF2B5EF4-FFF2-40B4-BE49-F238E27FC236}">
                <a16:creationId xmlns:a16="http://schemas.microsoft.com/office/drawing/2014/main" id="{323322DC-0053-BC1B-409E-679E4EBAA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215868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E5527A-CEA2-9B11-4D7F-82028C294FC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Motivational Technique</a:t>
            </a:r>
          </a:p>
        </p:txBody>
      </p:sp>
      <p:pic>
        <p:nvPicPr>
          <p:cNvPr id="6" name="Content Placeholder 5">
            <a:extLst>
              <a:ext uri="{FF2B5EF4-FFF2-40B4-BE49-F238E27FC236}">
                <a16:creationId xmlns:a16="http://schemas.microsoft.com/office/drawing/2014/main" id="{B38FCF73-D54D-D1CB-BB7D-DB925B65D4F7}"/>
              </a:ext>
            </a:extLst>
          </p:cNvPr>
          <p:cNvPicPr>
            <a:picLocks noGrp="1" noChangeAspect="1"/>
          </p:cNvPicPr>
          <p:nvPr>
            <p:ph sz="half" idx="1"/>
          </p:nvPr>
        </p:nvPicPr>
        <p:blipFill>
          <a:blip r:embed="rId2"/>
          <a:stretch>
            <a:fillRect/>
          </a:stretch>
        </p:blipFill>
        <p:spPr>
          <a:xfrm>
            <a:off x="1096963" y="2022011"/>
            <a:ext cx="4938712" cy="3671228"/>
          </a:xfrm>
          <a:prstGeom prst="rect">
            <a:avLst/>
          </a:prstGeom>
        </p:spPr>
      </p:pic>
      <p:pic>
        <p:nvPicPr>
          <p:cNvPr id="9" name="Content Placeholder 8">
            <a:extLst>
              <a:ext uri="{FF2B5EF4-FFF2-40B4-BE49-F238E27FC236}">
                <a16:creationId xmlns:a16="http://schemas.microsoft.com/office/drawing/2014/main" id="{A9370AA0-B619-81A8-11E2-1816C832F67E}"/>
              </a:ext>
            </a:extLst>
          </p:cNvPr>
          <p:cNvPicPr>
            <a:picLocks noGrp="1" noChangeAspect="1"/>
          </p:cNvPicPr>
          <p:nvPr>
            <p:ph sz="half" idx="2"/>
          </p:nvPr>
        </p:nvPicPr>
        <p:blipFill>
          <a:blip r:embed="rId3"/>
          <a:stretch>
            <a:fillRect/>
          </a:stretch>
        </p:blipFill>
        <p:spPr>
          <a:xfrm>
            <a:off x="6218238" y="2022011"/>
            <a:ext cx="4937125" cy="3671228"/>
          </a:xfrm>
          <a:prstGeom prst="rect">
            <a:avLst/>
          </a:prstGeom>
        </p:spPr>
      </p:pic>
      <p:sp>
        <p:nvSpPr>
          <p:cNvPr id="5" name="Slide Number Placeholder 4">
            <a:extLst>
              <a:ext uri="{FF2B5EF4-FFF2-40B4-BE49-F238E27FC236}">
                <a16:creationId xmlns:a16="http://schemas.microsoft.com/office/drawing/2014/main" id="{5BEF6307-C776-00F4-00A6-684CC2558D22}"/>
              </a:ext>
            </a:extLst>
          </p:cNvPr>
          <p:cNvSpPr>
            <a:spLocks noGrp="1"/>
          </p:cNvSpPr>
          <p:nvPr>
            <p:ph type="sldNum" sz="quarter" idx="12"/>
          </p:nvPr>
        </p:nvSpPr>
        <p:spPr/>
        <p:txBody>
          <a:bodyPr/>
          <a:lstStyle/>
          <a:p>
            <a:fld id="{4DBA8D4B-DF2D-4522-9FDE-0E71188FDD12}" type="slidenum">
              <a:rPr lang="en-IN" smtClean="0"/>
              <a:t>49</a:t>
            </a:fld>
            <a:endParaRPr lang="en-IN"/>
          </a:p>
        </p:txBody>
      </p:sp>
      <p:pic>
        <p:nvPicPr>
          <p:cNvPr id="10" name="Picture 9">
            <a:extLst>
              <a:ext uri="{FF2B5EF4-FFF2-40B4-BE49-F238E27FC236}">
                <a16:creationId xmlns:a16="http://schemas.microsoft.com/office/drawing/2014/main" id="{1031ADC4-05A8-04F2-35F3-E75247490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7396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F919ED-CB94-6376-2058-ECD7CEA37B8D}"/>
              </a:ext>
            </a:extLst>
          </p:cNvPr>
          <p:cNvSpPr>
            <a:spLocks noGrp="1"/>
          </p:cNvSpPr>
          <p:nvPr>
            <p:ph type="sldNum" sz="quarter" idx="12"/>
          </p:nvPr>
        </p:nvSpPr>
        <p:spPr/>
        <p:txBody>
          <a:bodyPr/>
          <a:lstStyle/>
          <a:p>
            <a:fld id="{4DBA8D4B-DF2D-4522-9FDE-0E71188FDD12}" type="slidenum">
              <a:rPr lang="en-IN" smtClean="0"/>
              <a:t>5</a:t>
            </a:fld>
            <a:endParaRPr lang="en-IN"/>
          </a:p>
        </p:txBody>
      </p:sp>
      <p:sp>
        <p:nvSpPr>
          <p:cNvPr id="3" name="Content Placeholder 2">
            <a:extLst>
              <a:ext uri="{FF2B5EF4-FFF2-40B4-BE49-F238E27FC236}">
                <a16:creationId xmlns:a16="http://schemas.microsoft.com/office/drawing/2014/main" id="{386D23E0-9851-ABF5-A643-2EFF74ECFA2F}"/>
              </a:ext>
            </a:extLst>
          </p:cNvPr>
          <p:cNvSpPr>
            <a:spLocks noGrp="1"/>
          </p:cNvSpPr>
          <p:nvPr>
            <p:ph idx="4294967295"/>
          </p:nvPr>
        </p:nvSpPr>
        <p:spPr>
          <a:xfrm>
            <a:off x="678731" y="461913"/>
            <a:ext cx="9964132" cy="5407075"/>
          </a:xfrm>
        </p:spPr>
        <p:txBody>
          <a:bodyPr>
            <a:normAutofit/>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Management is how businesses </a:t>
            </a:r>
            <a:r>
              <a:rPr lang="en-US" dirty="0" err="1">
                <a:latin typeface="Times New Roman" panose="02020603050405020304" pitchFamily="18" charset="0"/>
                <a:cs typeface="Times New Roman" panose="02020603050405020304" pitchFamily="18" charset="0"/>
              </a:rPr>
              <a:t>organise</a:t>
            </a:r>
            <a:r>
              <a:rPr lang="en-US" dirty="0">
                <a:latin typeface="Times New Roman" panose="02020603050405020304" pitchFamily="18" charset="0"/>
                <a:cs typeface="Times New Roman" panose="02020603050405020304" pitchFamily="18" charset="0"/>
              </a:rPr>
              <a:t> and direct workflow, operations, and employees to meet company goals.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primary goal of management is to create an environment that allows employees to work efficiently and productively.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As a manager, you may be responsible for doing any of the following tasks:</a:t>
            </a:r>
          </a:p>
          <a:p>
            <a:pPr lvl="2"/>
            <a:r>
              <a:rPr lang="en-US" sz="2000" dirty="0">
                <a:latin typeface="Times New Roman" panose="02020603050405020304" pitchFamily="18" charset="0"/>
                <a:cs typeface="Times New Roman" panose="02020603050405020304" pitchFamily="18" charset="0"/>
              </a:rPr>
              <a:t>Create goals and objectives</a:t>
            </a:r>
          </a:p>
          <a:p>
            <a:pPr lvl="2"/>
            <a:r>
              <a:rPr lang="en-US" sz="2000" dirty="0">
                <a:latin typeface="Times New Roman" panose="02020603050405020304" pitchFamily="18" charset="0"/>
                <a:cs typeface="Times New Roman" panose="02020603050405020304" pitchFamily="18" charset="0"/>
              </a:rPr>
              <a:t>Create schedules</a:t>
            </a:r>
          </a:p>
          <a:p>
            <a:pPr lvl="2"/>
            <a:r>
              <a:rPr lang="en-US" sz="2000" dirty="0">
                <a:latin typeface="Times New Roman" panose="02020603050405020304" pitchFamily="18" charset="0"/>
                <a:cs typeface="Times New Roman" panose="02020603050405020304" pitchFamily="18" charset="0"/>
              </a:rPr>
              <a:t>Develop strategies to increase performance, productivity, and efficiency</a:t>
            </a:r>
          </a:p>
          <a:p>
            <a:pPr lvl="2"/>
            <a:r>
              <a:rPr lang="en-US" sz="2000" dirty="0">
                <a:latin typeface="Times New Roman" panose="02020603050405020304" pitchFamily="18" charset="0"/>
                <a:cs typeface="Times New Roman" panose="02020603050405020304" pitchFamily="18" charset="0"/>
              </a:rPr>
              <a:t>Ensure compliance with company policies and industry regulations</a:t>
            </a:r>
          </a:p>
          <a:p>
            <a:pPr lvl="2"/>
            <a:r>
              <a:rPr lang="en-US" sz="2000" dirty="0">
                <a:latin typeface="Times New Roman" panose="02020603050405020304" pitchFamily="18" charset="0"/>
                <a:cs typeface="Times New Roman" panose="02020603050405020304" pitchFamily="18" charset="0"/>
              </a:rPr>
              <a:t>Mentor employees</a:t>
            </a:r>
          </a:p>
          <a:p>
            <a:pPr lvl="2"/>
            <a:r>
              <a:rPr lang="en-US" sz="2000" dirty="0">
                <a:latin typeface="Times New Roman" panose="02020603050405020304" pitchFamily="18" charset="0"/>
                <a:cs typeface="Times New Roman" panose="02020603050405020304" pitchFamily="18" charset="0"/>
              </a:rPr>
              <a:t>Monitor budgets, productivity levels, and performance</a:t>
            </a:r>
          </a:p>
          <a:p>
            <a:pPr lvl="2"/>
            <a:r>
              <a:rPr lang="en-US" sz="2000" dirty="0">
                <a:latin typeface="Times New Roman" panose="02020603050405020304" pitchFamily="18" charset="0"/>
                <a:cs typeface="Times New Roman" panose="02020603050405020304" pitchFamily="18" charset="0"/>
              </a:rPr>
              <a:t>Resolve customer problems</a:t>
            </a:r>
          </a:p>
          <a:p>
            <a:pPr lvl="2"/>
            <a:r>
              <a:rPr lang="en-US" sz="2000" dirty="0">
                <a:latin typeface="Times New Roman" panose="02020603050405020304" pitchFamily="18" charset="0"/>
                <a:cs typeface="Times New Roman" panose="02020603050405020304" pitchFamily="18" charset="0"/>
              </a:rPr>
              <a:t>Train staff</a:t>
            </a: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A3EDF0A-BDC7-FF0F-8D9A-77EC6CC3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49663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3094A3-3AB7-A19D-2FB6-371CD991C424}"/>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Books to Refer:</a:t>
            </a:r>
          </a:p>
        </p:txBody>
      </p:sp>
      <p:sp>
        <p:nvSpPr>
          <p:cNvPr id="9" name="Content Placeholder 8">
            <a:extLst>
              <a:ext uri="{FF2B5EF4-FFF2-40B4-BE49-F238E27FC236}">
                <a16:creationId xmlns:a16="http://schemas.microsoft.com/office/drawing/2014/main" id="{4D47419F-EBE1-527C-D61F-0AA311C3406B}"/>
              </a:ext>
            </a:extLst>
          </p:cNvPr>
          <p:cNvSpPr>
            <a:spLocks noGrp="1"/>
          </p:cNvSpPr>
          <p:nvPr>
            <p:ph idx="1"/>
          </p:nvPr>
        </p:nvSpPr>
        <p:spPr/>
        <p:txBody>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Fundamental of Management, Stephen P. Robbins, David A. De Cenzo and Mary Coulter, Pearson Education, 2011 (ISBN:9780273755869).</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Organizational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by Timothy A. Judge Neharika Vohra Stephen P. Robbins  ,Eighteenth Edition| By Pearson</a:t>
            </a:r>
          </a:p>
          <a:p>
            <a:pPr algn="just">
              <a:buFont typeface="Wingdings" panose="05000000000000000000" pitchFamily="2" charset="2"/>
              <a:buChar char="v"/>
            </a:pPr>
            <a:r>
              <a:rPr lang="en-US" altLang="en-US" dirty="0">
                <a:solidFill>
                  <a:schemeClr val="tx1"/>
                </a:solidFill>
                <a:latin typeface="Times New Roman" panose="02020603050405020304" pitchFamily="18" charset="0"/>
                <a:cs typeface="Times New Roman" panose="02020603050405020304" pitchFamily="18" charset="0"/>
              </a:rPr>
              <a:t>Fisher, E. A. (2009). Motivation and Leadership in Social Work Management: A Review of Theories and Related Studies. </a:t>
            </a:r>
            <a:r>
              <a:rPr lang="en-US" altLang="en-US" i="1" dirty="0">
                <a:solidFill>
                  <a:schemeClr val="tx1"/>
                </a:solidFill>
                <a:latin typeface="Times New Roman" panose="02020603050405020304" pitchFamily="18" charset="0"/>
                <a:cs typeface="Times New Roman" panose="02020603050405020304" pitchFamily="18" charset="0"/>
              </a:rPr>
              <a:t>Administration in Social Work</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i="1" dirty="0">
                <a:solidFill>
                  <a:schemeClr val="tx1"/>
                </a:solidFill>
                <a:latin typeface="Times New Roman" panose="02020603050405020304" pitchFamily="18" charset="0"/>
                <a:cs typeface="Times New Roman" panose="02020603050405020304" pitchFamily="18" charset="0"/>
              </a:rPr>
              <a:t>33</a:t>
            </a:r>
            <a:r>
              <a:rPr lang="en-US" altLang="en-US" dirty="0">
                <a:solidFill>
                  <a:schemeClr val="tx1"/>
                </a:solidFill>
                <a:latin typeface="Times New Roman" panose="02020603050405020304" pitchFamily="18" charset="0"/>
                <a:cs typeface="Times New Roman" panose="02020603050405020304" pitchFamily="18" charset="0"/>
              </a:rPr>
              <a:t>(4), 347–367. https://doi.org/10.1080/03643100902769160</a:t>
            </a:r>
          </a:p>
          <a:p>
            <a:pPr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endParaRPr lang="en-IN" dirty="0"/>
          </a:p>
        </p:txBody>
      </p:sp>
      <p:sp>
        <p:nvSpPr>
          <p:cNvPr id="5" name="Footer Placeholder 4">
            <a:extLst>
              <a:ext uri="{FF2B5EF4-FFF2-40B4-BE49-F238E27FC236}">
                <a16:creationId xmlns:a16="http://schemas.microsoft.com/office/drawing/2014/main" id="{025A381A-04D8-B2E6-25E8-6F1F918F9BEC}"/>
              </a:ext>
            </a:extLst>
          </p:cNvPr>
          <p:cNvSpPr>
            <a:spLocks noGrp="1"/>
          </p:cNvSpPr>
          <p:nvPr>
            <p:ph type="ftr" sz="quarter" idx="11"/>
          </p:nvPr>
        </p:nvSpPr>
        <p:spPr/>
        <p:txBody>
          <a:bodyPr/>
          <a:lstStyle/>
          <a:p>
            <a:r>
              <a:rPr lang="en-US"/>
              <a:t>MG301(AS) By- Ms.Pooja Ahlawat (DSM)</a:t>
            </a:r>
            <a:endParaRPr lang="en-IN"/>
          </a:p>
        </p:txBody>
      </p:sp>
      <p:sp>
        <p:nvSpPr>
          <p:cNvPr id="6" name="Slide Number Placeholder 5">
            <a:extLst>
              <a:ext uri="{FF2B5EF4-FFF2-40B4-BE49-F238E27FC236}">
                <a16:creationId xmlns:a16="http://schemas.microsoft.com/office/drawing/2014/main" id="{F9CB21EA-D81B-7D2A-0343-53A57B16FD6E}"/>
              </a:ext>
            </a:extLst>
          </p:cNvPr>
          <p:cNvSpPr>
            <a:spLocks noGrp="1"/>
          </p:cNvSpPr>
          <p:nvPr>
            <p:ph type="sldNum" sz="quarter" idx="12"/>
          </p:nvPr>
        </p:nvSpPr>
        <p:spPr/>
        <p:txBody>
          <a:bodyPr/>
          <a:lstStyle/>
          <a:p>
            <a:fld id="{4DBA8D4B-DF2D-4522-9FDE-0E71188FDD12}" type="slidenum">
              <a:rPr lang="en-IN" smtClean="0"/>
              <a:t>50</a:t>
            </a:fld>
            <a:endParaRPr lang="en-IN"/>
          </a:p>
        </p:txBody>
      </p:sp>
    </p:spTree>
    <p:extLst>
      <p:ext uri="{BB962C8B-B14F-4D97-AF65-F5344CB8AC3E}">
        <p14:creationId xmlns:p14="http://schemas.microsoft.com/office/powerpoint/2010/main" val="2637422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E670E0-9D21-3ADB-0B52-740DC3B5704A}"/>
              </a:ext>
            </a:extLst>
          </p:cNvPr>
          <p:cNvSpPr>
            <a:spLocks noGrp="1"/>
          </p:cNvSpPr>
          <p:nvPr>
            <p:ph type="title"/>
          </p:nvPr>
        </p:nvSpPr>
        <p:spPr>
          <a:xfrm>
            <a:off x="292231" y="286603"/>
            <a:ext cx="10863449" cy="1450757"/>
          </a:xfrm>
        </p:spPr>
        <p:txBody>
          <a:bodyPr/>
          <a:lstStyle/>
          <a:p>
            <a:r>
              <a:rPr lang="en-IN" dirty="0">
                <a:latin typeface="Times New Roman" panose="02020603050405020304" pitchFamily="18" charset="0"/>
                <a:cs typeface="Times New Roman" panose="02020603050405020304" pitchFamily="18" charset="0"/>
              </a:rPr>
              <a:t>Evolution Of Management Thoughts</a:t>
            </a:r>
          </a:p>
        </p:txBody>
      </p:sp>
      <p:sp>
        <p:nvSpPr>
          <p:cNvPr id="6" name="Content Placeholder 5">
            <a:extLst>
              <a:ext uri="{FF2B5EF4-FFF2-40B4-BE49-F238E27FC236}">
                <a16:creationId xmlns:a16="http://schemas.microsoft.com/office/drawing/2014/main" id="{68CB199F-B264-7706-AC02-3D3ACF6BAC96}"/>
              </a:ext>
            </a:extLst>
          </p:cNvPr>
          <p:cNvSpPr>
            <a:spLocks noGrp="1"/>
          </p:cNvSpPr>
          <p:nvPr>
            <p:ph sz="half" idx="2"/>
          </p:nvPr>
        </p:nvSpPr>
        <p:spPr>
          <a:xfrm>
            <a:off x="5184742" y="1845734"/>
            <a:ext cx="6636470" cy="4347675"/>
          </a:xfrm>
        </p:spPr>
        <p:txBody>
          <a:bodyPr>
            <a:normAutofit fontScale="70000" lnSpcReduction="20000"/>
          </a:bodyPr>
          <a:lstStyle/>
          <a:p>
            <a:r>
              <a:rPr lang="en-IN" b="1" dirty="0"/>
              <a:t>1. Classical Approach (1900–1930s)</a:t>
            </a:r>
            <a:endParaRPr lang="en-IN" dirty="0"/>
          </a:p>
          <a:p>
            <a:r>
              <a:rPr lang="en-IN" dirty="0"/>
              <a:t>Focus: </a:t>
            </a:r>
            <a:r>
              <a:rPr lang="en-IN" i="1" dirty="0"/>
              <a:t>Efficiency, structure, rules.</a:t>
            </a:r>
            <a:endParaRPr lang="en-IN" dirty="0"/>
          </a:p>
          <a:p>
            <a:r>
              <a:rPr lang="en-IN" b="1" dirty="0"/>
              <a:t>Scientific Management (F.W. Taylor):</a:t>
            </a:r>
            <a:r>
              <a:rPr lang="en-IN" dirty="0"/>
              <a:t> Time &amp; motion study, standardization, productivity.</a:t>
            </a:r>
          </a:p>
          <a:p>
            <a:r>
              <a:rPr lang="en-IN" b="1" dirty="0"/>
              <a:t>Administrative Theory (Henri Fayol):</a:t>
            </a:r>
            <a:r>
              <a:rPr lang="en-IN" dirty="0"/>
              <a:t> 14 principles of management.</a:t>
            </a:r>
          </a:p>
          <a:p>
            <a:r>
              <a:rPr lang="en-IN" b="1" dirty="0"/>
              <a:t>Bureaucratic Theory (Max Weber):</a:t>
            </a:r>
            <a:r>
              <a:rPr lang="en-IN" dirty="0"/>
              <a:t> Formal rules, hierarchy, clear authority.</a:t>
            </a:r>
          </a:p>
          <a:p>
            <a:r>
              <a:rPr lang="en-US" b="1" dirty="0"/>
              <a:t>2. Neo-Classical Approach (1930s–1950s)</a:t>
            </a:r>
            <a:endParaRPr lang="en-US" dirty="0"/>
          </a:p>
          <a:p>
            <a:r>
              <a:rPr lang="en-US" dirty="0"/>
              <a:t>Focus: </a:t>
            </a:r>
            <a:r>
              <a:rPr lang="en-US" i="1" dirty="0"/>
              <a:t>Human relations, motivation, teamwork.</a:t>
            </a:r>
            <a:endParaRPr lang="en-US" dirty="0"/>
          </a:p>
          <a:p>
            <a:r>
              <a:rPr lang="en-US" b="1" dirty="0"/>
              <a:t>Elton Mayo’s Hawthorne Studies:</a:t>
            </a:r>
            <a:r>
              <a:rPr lang="en-US" dirty="0"/>
              <a:t> Importance of social factors, morale, and </a:t>
            </a:r>
            <a:r>
              <a:rPr lang="en-US" dirty="0" err="1"/>
              <a:t>communication.Stressed</a:t>
            </a:r>
            <a:r>
              <a:rPr lang="en-US" dirty="0"/>
              <a:t> employee needs, leadership, and informal groups.</a:t>
            </a:r>
          </a:p>
          <a:p>
            <a:r>
              <a:rPr lang="en-US" b="1" dirty="0"/>
              <a:t>3. Modern Approach (1950s onwards)</a:t>
            </a:r>
            <a:endParaRPr lang="en-US" dirty="0"/>
          </a:p>
          <a:p>
            <a:r>
              <a:rPr lang="en-US" dirty="0"/>
              <a:t>Focus: </a:t>
            </a:r>
            <a:r>
              <a:rPr lang="en-US" i="1" dirty="0"/>
              <a:t>Integration of people, technology, and environment.</a:t>
            </a:r>
            <a:endParaRPr lang="en-US" dirty="0"/>
          </a:p>
          <a:p>
            <a:r>
              <a:rPr lang="en-US" b="1" dirty="0"/>
              <a:t>Systems Theory:</a:t>
            </a:r>
            <a:r>
              <a:rPr lang="en-US" dirty="0"/>
              <a:t> Organization as an open system interacting with environment.</a:t>
            </a:r>
          </a:p>
          <a:p>
            <a:r>
              <a:rPr lang="en-US" b="1" dirty="0"/>
              <a:t>Contingency Theory:</a:t>
            </a:r>
            <a:r>
              <a:rPr lang="en-US" dirty="0"/>
              <a:t> “No one best way” – management depends on situation.</a:t>
            </a:r>
          </a:p>
          <a:p>
            <a:r>
              <a:rPr lang="en-US" b="1" dirty="0"/>
              <a:t>Quantitative/Management Science:</a:t>
            </a:r>
            <a:r>
              <a:rPr lang="en-US" dirty="0"/>
              <a:t> Use of mathematics, statistics, decision models.</a:t>
            </a:r>
          </a:p>
          <a:p>
            <a:endParaRPr lang="en-IN" dirty="0"/>
          </a:p>
        </p:txBody>
      </p:sp>
      <p:sp>
        <p:nvSpPr>
          <p:cNvPr id="3" name="Slide Number Placeholder 2">
            <a:extLst>
              <a:ext uri="{FF2B5EF4-FFF2-40B4-BE49-F238E27FC236}">
                <a16:creationId xmlns:a16="http://schemas.microsoft.com/office/drawing/2014/main" id="{342B75E9-E894-06BA-1E38-A29ECA38A33B}"/>
              </a:ext>
            </a:extLst>
          </p:cNvPr>
          <p:cNvSpPr>
            <a:spLocks noGrp="1"/>
          </p:cNvSpPr>
          <p:nvPr>
            <p:ph type="sldNum" sz="quarter" idx="12"/>
          </p:nvPr>
        </p:nvSpPr>
        <p:spPr/>
        <p:txBody>
          <a:bodyPr/>
          <a:lstStyle/>
          <a:p>
            <a:fld id="{4DBA8D4B-DF2D-4522-9FDE-0E71188FDD12}" type="slidenum">
              <a:rPr lang="en-IN" smtClean="0"/>
              <a:t>6</a:t>
            </a:fld>
            <a:endParaRPr lang="en-IN"/>
          </a:p>
        </p:txBody>
      </p:sp>
      <p:pic>
        <p:nvPicPr>
          <p:cNvPr id="47106" name="Picture 2" descr="Evolution of management thought">
            <a:extLst>
              <a:ext uri="{FF2B5EF4-FFF2-40B4-BE49-F238E27FC236}">
                <a16:creationId xmlns:a16="http://schemas.microsoft.com/office/drawing/2014/main" id="{8FF711C8-1948-36F6-EC57-FD98F5EA9FF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92231" y="1737360"/>
            <a:ext cx="4732256" cy="45220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52F4A06-2FB5-CC44-2626-53140E090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73973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04AD5-7853-41F8-5DFF-49A1E200FD9D}"/>
              </a:ext>
            </a:extLst>
          </p:cNvPr>
          <p:cNvSpPr>
            <a:spLocks noGrp="1"/>
          </p:cNvSpPr>
          <p:nvPr>
            <p:ph type="title"/>
          </p:nvPr>
        </p:nvSpPr>
        <p:spPr>
          <a:xfrm>
            <a:off x="546756" y="861016"/>
            <a:ext cx="10578444" cy="788053"/>
          </a:xfrm>
        </p:spPr>
        <p:txBody>
          <a:bodyPr>
            <a:normAutofit fontScale="90000"/>
          </a:bodyPr>
          <a:lstStyle/>
          <a:p>
            <a:r>
              <a:rPr lang="en-IN" sz="3200" dirty="0">
                <a:latin typeface="Times New Roman" panose="02020603050405020304" pitchFamily="18" charset="0"/>
                <a:cs typeface="Times New Roman" panose="02020603050405020304" pitchFamily="18" charset="0"/>
              </a:rPr>
              <a:t>Case Study :Importance of Management</a:t>
            </a:r>
            <a:r>
              <a:rPr lang="en-US" sz="3200" b="1" dirty="0">
                <a:latin typeface="Times New Roman" panose="02020603050405020304" pitchFamily="18" charset="0"/>
                <a:cs typeface="Times New Roman" panose="02020603050405020304" pitchFamily="18" charset="0"/>
              </a:rPr>
              <a:t>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Coca-Cola India</a:t>
            </a:r>
            <a:endParaRPr lang="en-IN" sz="3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8159850-674B-DA50-A5FB-B6BB8FBB7583}"/>
              </a:ext>
            </a:extLst>
          </p:cNvPr>
          <p:cNvSpPr>
            <a:spLocks noGrp="1"/>
          </p:cNvSpPr>
          <p:nvPr>
            <p:ph idx="1"/>
          </p:nvPr>
        </p:nvSpPr>
        <p:spPr>
          <a:xfrm>
            <a:off x="546756" y="1819373"/>
            <a:ext cx="8653806" cy="4177611"/>
          </a:xfrm>
        </p:spPr>
        <p:txBody>
          <a:bodyPr>
            <a:normAutofit fontScale="85000" lnSpcReduction="10000"/>
          </a:bodyPr>
          <a:lstStyle/>
          <a:p>
            <a:r>
              <a:rPr lang="en-US" sz="1800" b="1" dirty="0">
                <a:latin typeface="Times New Roman" panose="02020603050405020304" pitchFamily="18" charset="0"/>
                <a:cs typeface="Times New Roman" panose="02020603050405020304" pitchFamily="18" charset="0"/>
              </a:rPr>
              <a:t>Initial Failure (1990s): (Due to mismanagement)</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Coca-Cola re-entered India in 1993 after economic </a:t>
            </a:r>
            <a:r>
              <a:rPr lang="en-US" sz="1800" dirty="0" err="1">
                <a:latin typeface="Times New Roman" panose="02020603050405020304" pitchFamily="18" charset="0"/>
                <a:cs typeface="Times New Roman" panose="02020603050405020304" pitchFamily="18" charset="0"/>
              </a:rPr>
              <a:t>liberalisation</a:t>
            </a:r>
            <a:r>
              <a:rPr lang="en-US" sz="18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Applied a </a:t>
            </a:r>
            <a:r>
              <a:rPr lang="en-US" sz="1800" b="1" dirty="0">
                <a:latin typeface="Times New Roman" panose="02020603050405020304" pitchFamily="18" charset="0"/>
                <a:cs typeface="Times New Roman" panose="02020603050405020304" pitchFamily="18" charset="0"/>
              </a:rPr>
              <a:t>“one-size-fits-all” global strategy</a:t>
            </a:r>
            <a:r>
              <a:rPr lang="en-US" sz="1800" dirty="0">
                <a:latin typeface="Times New Roman" panose="02020603050405020304" pitchFamily="18" charset="0"/>
                <a:cs typeface="Times New Roman" panose="02020603050405020304" pitchFamily="18" charset="0"/>
              </a:rPr>
              <a:t> without adapting to Indian consumers.</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High pricing and lack of focus on local </a:t>
            </a:r>
            <a:r>
              <a:rPr lang="en-US" sz="1800" dirty="0" err="1">
                <a:latin typeface="Times New Roman" panose="02020603050405020304" pitchFamily="18" charset="0"/>
                <a:cs typeface="Times New Roman" panose="02020603050405020304" pitchFamily="18" charset="0"/>
              </a:rPr>
              <a:t>flavours</a:t>
            </a:r>
            <a:r>
              <a:rPr lang="en-US" sz="1800" dirty="0">
                <a:latin typeface="Times New Roman" panose="02020603050405020304" pitchFamily="18" charset="0"/>
                <a:cs typeface="Times New Roman" panose="02020603050405020304" pitchFamily="18" charset="0"/>
              </a:rPr>
              <a:t> led to poor acceptance.</a:t>
            </a:r>
          </a:p>
          <a:p>
            <a:r>
              <a:rPr lang="en-US" sz="1800" b="1" dirty="0">
                <a:latin typeface="Times New Roman" panose="02020603050405020304" pitchFamily="18" charset="0"/>
                <a:cs typeface="Times New Roman" panose="02020603050405020304" pitchFamily="18" charset="0"/>
              </a:rPr>
              <a:t>Result </a:t>
            </a:r>
            <a:r>
              <a:rPr lang="en-US" sz="1800" dirty="0">
                <a:latin typeface="Times New Roman" panose="02020603050405020304" pitchFamily="18" charset="0"/>
                <a:cs typeface="Times New Roman" panose="02020603050405020304" pitchFamily="18" charset="0"/>
              </a:rPr>
              <a:t>→ Decline in market share; local brands like Thums Up &amp; </a:t>
            </a:r>
            <a:r>
              <a:rPr lang="en-US" sz="1800" dirty="0" err="1">
                <a:latin typeface="Times New Roman" panose="02020603050405020304" pitchFamily="18" charset="0"/>
                <a:cs typeface="Times New Roman" panose="02020603050405020304" pitchFamily="18" charset="0"/>
              </a:rPr>
              <a:t>Maaza</a:t>
            </a:r>
            <a:r>
              <a:rPr lang="en-US" sz="1800" dirty="0">
                <a:latin typeface="Times New Roman" panose="02020603050405020304" pitchFamily="18" charset="0"/>
                <a:cs typeface="Times New Roman" panose="02020603050405020304" pitchFamily="18" charset="0"/>
              </a:rPr>
              <a:t> dominated.</a:t>
            </a:r>
          </a:p>
          <a:p>
            <a:r>
              <a:rPr lang="en-US" sz="1800" b="1" dirty="0"/>
              <a:t>Management Intervention: </a:t>
            </a:r>
            <a:endParaRPr lang="en-US" sz="1800" dirty="0"/>
          </a:p>
          <a:p>
            <a:pPr>
              <a:buFont typeface="Wingdings" panose="05000000000000000000" pitchFamily="2" charset="2"/>
              <a:buChar char="v"/>
            </a:pPr>
            <a:r>
              <a:rPr lang="en-US" sz="1800" dirty="0"/>
              <a:t>Shifted to a </a:t>
            </a:r>
            <a:r>
              <a:rPr lang="en-US" sz="1800" b="1" dirty="0" err="1"/>
              <a:t>localised</a:t>
            </a:r>
            <a:r>
              <a:rPr lang="en-US" sz="1800" b="1" dirty="0"/>
              <a:t> strategy</a:t>
            </a:r>
            <a:r>
              <a:rPr lang="en-US" sz="1800" dirty="0"/>
              <a:t>: acquired Indian brands (Thums Up, </a:t>
            </a:r>
            <a:r>
              <a:rPr lang="en-US" sz="1800" dirty="0" err="1"/>
              <a:t>Maaza</a:t>
            </a:r>
            <a:r>
              <a:rPr lang="en-US" sz="1800" dirty="0"/>
              <a:t>, Limca) instead of competing with them.</a:t>
            </a:r>
          </a:p>
          <a:p>
            <a:pPr>
              <a:buFont typeface="Wingdings" panose="05000000000000000000" pitchFamily="2" charset="2"/>
              <a:buChar char="v"/>
            </a:pPr>
            <a:r>
              <a:rPr lang="en-US" sz="1800" dirty="0"/>
              <a:t>Introduced </a:t>
            </a:r>
            <a:r>
              <a:rPr lang="en-US" sz="1800" b="1" dirty="0"/>
              <a:t>affordable pricing &amp; smaller packs</a:t>
            </a:r>
            <a:r>
              <a:rPr lang="en-US" sz="1800" dirty="0"/>
              <a:t> (₹5 bottles, ₹10 cans) for rural markets.</a:t>
            </a:r>
          </a:p>
          <a:p>
            <a:pPr>
              <a:buFont typeface="Wingdings" panose="05000000000000000000" pitchFamily="2" charset="2"/>
              <a:buChar char="v"/>
            </a:pPr>
            <a:r>
              <a:rPr lang="en-US" sz="1800" dirty="0"/>
              <a:t>Invested heavily in </a:t>
            </a:r>
            <a:r>
              <a:rPr lang="en-US" sz="1800" b="1" dirty="0"/>
              <a:t>supply chain &amp; cold storage infrastructure</a:t>
            </a:r>
            <a:r>
              <a:rPr lang="en-US" sz="1800" dirty="0"/>
              <a:t> to reach remote villages.</a:t>
            </a:r>
          </a:p>
          <a:p>
            <a:pPr>
              <a:buFont typeface="Wingdings" panose="05000000000000000000" pitchFamily="2" charset="2"/>
              <a:buChar char="v"/>
            </a:pPr>
            <a:r>
              <a:rPr lang="en-US" sz="1800" dirty="0"/>
              <a:t>Built strong </a:t>
            </a:r>
            <a:r>
              <a:rPr lang="en-US" sz="1800" b="1" dirty="0"/>
              <a:t>brand management campaigns.</a:t>
            </a:r>
          </a:p>
          <a:p>
            <a:pPr marL="0" indent="0">
              <a:buNone/>
            </a:pPr>
            <a:r>
              <a:rPr lang="en-US" sz="1800" b="1" dirty="0">
                <a:highlight>
                  <a:srgbClr val="FFFF00"/>
                </a:highlight>
              </a:rPr>
              <a:t>Effective management transforms challenges into opportunities by aligning global vision with local needs.</a:t>
            </a:r>
          </a:p>
          <a:p>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C7F8D62-C6A8-F150-83A4-68DDF655E8DD}"/>
              </a:ext>
            </a:extLst>
          </p:cNvPr>
          <p:cNvSpPr>
            <a:spLocks noGrp="1"/>
          </p:cNvSpPr>
          <p:nvPr>
            <p:ph type="sldNum" sz="quarter" idx="12"/>
          </p:nvPr>
        </p:nvSpPr>
        <p:spPr/>
        <p:txBody>
          <a:bodyPr/>
          <a:lstStyle/>
          <a:p>
            <a:fld id="{4DBA8D4B-DF2D-4522-9FDE-0E71188FDD12}" type="slidenum">
              <a:rPr lang="en-IN" smtClean="0"/>
              <a:t>7</a:t>
            </a:fld>
            <a:endParaRPr lang="en-IN"/>
          </a:p>
        </p:txBody>
      </p:sp>
      <p:pic>
        <p:nvPicPr>
          <p:cNvPr id="1037" name="Picture 13" descr="Coca-Cola India's new festive campaign touches hearts with 'Milke hi Manegi  Diwali'">
            <a:extLst>
              <a:ext uri="{FF2B5EF4-FFF2-40B4-BE49-F238E27FC236}">
                <a16:creationId xmlns:a16="http://schemas.microsoft.com/office/drawing/2014/main" id="{AE35E661-4E6E-BE84-8C36-9F8057CED0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47578"/>
          <a:stretch>
            <a:fillRect/>
          </a:stretch>
        </p:blipFill>
        <p:spPr bwMode="auto">
          <a:xfrm>
            <a:off x="9200562" y="0"/>
            <a:ext cx="29914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5C6B1F9-45F0-A063-FB4C-C98745C6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2483" y="1"/>
            <a:ext cx="979516" cy="795310"/>
          </a:xfrm>
          <a:prstGeom prst="rect">
            <a:avLst/>
          </a:prstGeom>
        </p:spPr>
      </p:pic>
    </p:spTree>
    <p:extLst>
      <p:ext uri="{BB962C8B-B14F-4D97-AF65-F5344CB8AC3E}">
        <p14:creationId xmlns:p14="http://schemas.microsoft.com/office/powerpoint/2010/main" val="87081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7718-29D2-5ABB-24DB-51B732D28FB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Importance Of Management</a:t>
            </a:r>
          </a:p>
        </p:txBody>
      </p:sp>
      <p:sp>
        <p:nvSpPr>
          <p:cNvPr id="5" name="Slide Number Placeholder 4">
            <a:extLst>
              <a:ext uri="{FF2B5EF4-FFF2-40B4-BE49-F238E27FC236}">
                <a16:creationId xmlns:a16="http://schemas.microsoft.com/office/drawing/2014/main" id="{0062B524-C02B-9124-1DBA-1FA8E6243F8C}"/>
              </a:ext>
            </a:extLst>
          </p:cNvPr>
          <p:cNvSpPr>
            <a:spLocks noGrp="1"/>
          </p:cNvSpPr>
          <p:nvPr>
            <p:ph type="sldNum" sz="quarter" idx="12"/>
          </p:nvPr>
        </p:nvSpPr>
        <p:spPr/>
        <p:txBody>
          <a:bodyPr/>
          <a:lstStyle/>
          <a:p>
            <a:fld id="{4DBA8D4B-DF2D-4522-9FDE-0E71188FDD12}" type="slidenum">
              <a:rPr lang="en-IN" smtClean="0"/>
              <a:t>8</a:t>
            </a:fld>
            <a:endParaRPr lang="en-IN"/>
          </a:p>
        </p:txBody>
      </p:sp>
      <p:graphicFrame>
        <p:nvGraphicFramePr>
          <p:cNvPr id="8" name="Content Placeholder 7">
            <a:extLst>
              <a:ext uri="{FF2B5EF4-FFF2-40B4-BE49-F238E27FC236}">
                <a16:creationId xmlns:a16="http://schemas.microsoft.com/office/drawing/2014/main" id="{B7DF7398-22D0-60B7-BADA-B8CDB013DE90}"/>
              </a:ext>
            </a:extLst>
          </p:cNvPr>
          <p:cNvGraphicFramePr>
            <a:graphicFrameLocks noGrp="1"/>
          </p:cNvGraphicFramePr>
          <p:nvPr>
            <p:ph idx="1"/>
            <p:extLst>
              <p:ext uri="{D42A27DB-BD31-4B8C-83A1-F6EECF244321}">
                <p14:modId xmlns:p14="http://schemas.microsoft.com/office/powerpoint/2010/main" val="2906996122"/>
              </p:ext>
            </p:extLst>
          </p:nvPr>
        </p:nvGraphicFramePr>
        <p:xfrm>
          <a:off x="684414" y="1737360"/>
          <a:ext cx="10884133" cy="4201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A4F05E36-3641-FB64-F163-54DE6CF9D4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360037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2205-2BAC-68BE-6077-EAC5FA4948EC}"/>
              </a:ext>
            </a:extLst>
          </p:cNvPr>
          <p:cNvSpPr>
            <a:spLocks noGrp="1"/>
          </p:cNvSpPr>
          <p:nvPr>
            <p:ph type="title"/>
          </p:nvPr>
        </p:nvSpPr>
        <p:spPr>
          <a:xfrm>
            <a:off x="1066800" y="823309"/>
            <a:ext cx="10058400" cy="863467"/>
          </a:xfrm>
        </p:spPr>
        <p:txBody>
          <a:bodyPr>
            <a:normAutofit/>
          </a:bodyPr>
          <a:lstStyle/>
          <a:p>
            <a:r>
              <a:rPr lang="en-IN" sz="3600" b="1" dirty="0">
                <a:latin typeface="Times New Roman" panose="02020603050405020304" pitchFamily="18" charset="0"/>
                <a:cs typeface="Times New Roman" panose="02020603050405020304" pitchFamily="18" charset="0"/>
              </a:rPr>
              <a:t>Management Principles (Fayol's 14 principles)</a:t>
            </a:r>
            <a:endParaRPr lang="en-IN" sz="3600" dirty="0"/>
          </a:p>
        </p:txBody>
      </p:sp>
      <p:sp>
        <p:nvSpPr>
          <p:cNvPr id="5" name="Slide Number Placeholder 4">
            <a:extLst>
              <a:ext uri="{FF2B5EF4-FFF2-40B4-BE49-F238E27FC236}">
                <a16:creationId xmlns:a16="http://schemas.microsoft.com/office/drawing/2014/main" id="{85EBCFA3-CE7E-2896-BDE2-726D7FB90750}"/>
              </a:ext>
            </a:extLst>
          </p:cNvPr>
          <p:cNvSpPr>
            <a:spLocks noGrp="1"/>
          </p:cNvSpPr>
          <p:nvPr>
            <p:ph type="sldNum" sz="quarter" idx="12"/>
          </p:nvPr>
        </p:nvSpPr>
        <p:spPr/>
        <p:txBody>
          <a:bodyPr/>
          <a:lstStyle/>
          <a:p>
            <a:fld id="{4DBA8D4B-DF2D-4522-9FDE-0E71188FDD12}" type="slidenum">
              <a:rPr lang="en-IN" smtClean="0"/>
              <a:t>9</a:t>
            </a:fld>
            <a:endParaRPr lang="en-IN"/>
          </a:p>
        </p:txBody>
      </p:sp>
      <p:pic>
        <p:nvPicPr>
          <p:cNvPr id="9" name="Content Placeholder 8">
            <a:extLst>
              <a:ext uri="{FF2B5EF4-FFF2-40B4-BE49-F238E27FC236}">
                <a16:creationId xmlns:a16="http://schemas.microsoft.com/office/drawing/2014/main" id="{40918CDA-98B1-06EB-ACFF-79587D48E1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45" r="6290"/>
          <a:stretch>
            <a:fillRect/>
          </a:stretch>
        </p:blipFill>
        <p:spPr bwMode="auto">
          <a:xfrm>
            <a:off x="395926" y="1846263"/>
            <a:ext cx="11340445" cy="43282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C5355E-4ED4-5C25-0CFF-E637D046B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4264" y="1"/>
            <a:ext cx="1407736" cy="1143000"/>
          </a:xfrm>
          <a:prstGeom prst="rect">
            <a:avLst/>
          </a:prstGeom>
        </p:spPr>
      </p:pic>
    </p:spTree>
    <p:extLst>
      <p:ext uri="{BB962C8B-B14F-4D97-AF65-F5344CB8AC3E}">
        <p14:creationId xmlns:p14="http://schemas.microsoft.com/office/powerpoint/2010/main" val="16827441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340</TotalTime>
  <Words>6113</Words>
  <Application>Microsoft Office PowerPoint</Application>
  <PresentationFormat>Widescreen</PresentationFormat>
  <Paragraphs>393</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Times New Roman</vt:lpstr>
      <vt:lpstr>Wingdings</vt:lpstr>
      <vt:lpstr>Retrospect</vt:lpstr>
      <vt:lpstr>FUNDAMENTALS OF MANAGEMENT(MG301)</vt:lpstr>
      <vt:lpstr>SYLLABUS</vt:lpstr>
      <vt:lpstr>UNIT-I</vt:lpstr>
      <vt:lpstr>WHAT IS MANAGEMENT? </vt:lpstr>
      <vt:lpstr>PowerPoint Presentation</vt:lpstr>
      <vt:lpstr>Evolution Of Management Thoughts</vt:lpstr>
      <vt:lpstr>Case Study :Importance of Management  Coca-Cola India</vt:lpstr>
      <vt:lpstr>Importance Of Management</vt:lpstr>
      <vt:lpstr>Management Principles (Fayol's 14 principles)</vt:lpstr>
      <vt:lpstr>PowerPoint Presentation</vt:lpstr>
      <vt:lpstr>PowerPoint Presentation</vt:lpstr>
      <vt:lpstr>MANAGERIAL ROLES</vt:lpstr>
      <vt:lpstr>PowerPoint Presentation</vt:lpstr>
      <vt:lpstr>MANAGERIAL ETHOS</vt:lpstr>
      <vt:lpstr>MANAGEMENT VS ADMINISTRATION</vt:lpstr>
      <vt:lpstr>MANAGERIAL FUNCTIONS</vt:lpstr>
      <vt:lpstr>Managerial Functions (Cont..)</vt:lpstr>
      <vt:lpstr>Managerial Functions (Cont..)</vt:lpstr>
      <vt:lpstr>Managerial Functions (Cont..)</vt:lpstr>
      <vt:lpstr>Managerial Task-Case Study</vt:lpstr>
      <vt:lpstr>Solution Of Case Study</vt:lpstr>
      <vt:lpstr>Levels of Management </vt:lpstr>
      <vt:lpstr>Managerial Skills</vt:lpstr>
      <vt:lpstr>RESPONSIBILITIES OF A MANAGER </vt:lpstr>
      <vt:lpstr>ORGANISATIONAL STRUCTURE</vt:lpstr>
      <vt:lpstr>ORGANISATIONAL STRUCTURE (CONT..)</vt:lpstr>
      <vt:lpstr>ORGANISATIONAL STRUCTURE (CONT..)</vt:lpstr>
      <vt:lpstr>ORGANISATIONAL STRUCTURE (CONT..)</vt:lpstr>
      <vt:lpstr>ORGANISATIONAL STRUCTURE (CONT..)</vt:lpstr>
      <vt:lpstr>ORGANISATIONAL STRUCTURE (CONT..)</vt:lpstr>
      <vt:lpstr>ORGANISATIONAL STRUCTURE (CONT..)</vt:lpstr>
      <vt:lpstr>PowerPoint Presentation</vt:lpstr>
      <vt:lpstr>Why To Study Motivation And Motivation Theories?</vt:lpstr>
      <vt:lpstr>MOTIVATION</vt:lpstr>
      <vt:lpstr>Types Of Motivation</vt:lpstr>
      <vt:lpstr>Theories of Motivation</vt:lpstr>
      <vt:lpstr>Theories of Motivation</vt:lpstr>
      <vt:lpstr>Maslow’s Need Hierarchy Theory:</vt:lpstr>
      <vt:lpstr>Maslow’s Need Hierarchy Theory:</vt:lpstr>
      <vt:lpstr>Hezberg’s Two-Factor Theory:</vt:lpstr>
      <vt:lpstr>PowerPoint Presentation</vt:lpstr>
      <vt:lpstr>McClelland’s Theory of Needs: </vt:lpstr>
      <vt:lpstr>Alderfer’s ERG Theory</vt:lpstr>
      <vt:lpstr>Vroom Expectancy Theory: </vt:lpstr>
      <vt:lpstr>Adam's Equity Theory</vt:lpstr>
      <vt:lpstr>Reinforcement theory</vt:lpstr>
      <vt:lpstr>Techniques Of Motivation</vt:lpstr>
      <vt:lpstr>Techniques Of Motivation</vt:lpstr>
      <vt:lpstr>Motivational Technique</vt:lpstr>
      <vt:lpstr>Books to Refer: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Ujjwal Tehlan</dc:creator>
  <cp:lastModifiedBy>ujjwaltehlan1@gmail.com</cp:lastModifiedBy>
  <cp:revision>2</cp:revision>
  <dcterms:created xsi:type="dcterms:W3CDTF">2025-08-24T06:17:13Z</dcterms:created>
  <dcterms:modified xsi:type="dcterms:W3CDTF">2025-09-14T09:19:39Z</dcterms:modified>
</cp:coreProperties>
</file>